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653" r:id="rId2"/>
    <p:sldId id="832" r:id="rId3"/>
    <p:sldId id="826" r:id="rId4"/>
    <p:sldId id="834" r:id="rId5"/>
    <p:sldId id="586" r:id="rId6"/>
    <p:sldId id="835" r:id="rId7"/>
    <p:sldId id="402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ckstroh, Nicholas" initials="RN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BD2"/>
    <a:srgbClr val="004EDA"/>
    <a:srgbClr val="0042B8"/>
    <a:srgbClr val="00379A"/>
    <a:srgbClr val="003FB0"/>
    <a:srgbClr val="0045C0"/>
    <a:srgbClr val="003DAC"/>
    <a:srgbClr val="002E82"/>
    <a:srgbClr val="002A76"/>
    <a:srgbClr val="0019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07" autoAdjust="0"/>
    <p:restoredTop sz="95033" autoAdjust="0"/>
  </p:normalViewPr>
  <p:slideViewPr>
    <p:cSldViewPr>
      <p:cViewPr varScale="1">
        <p:scale>
          <a:sx n="82" d="100"/>
          <a:sy n="82" d="100"/>
        </p:scale>
        <p:origin x="1810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7ACC9E-66C2-4469-80A7-085B6FEBC05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E40298-792F-45C0-965C-0ABEC0A32E32}">
      <dgm:prSet custT="1"/>
      <dgm:spPr>
        <a:solidFill>
          <a:srgbClr val="002060"/>
        </a:solidFill>
      </dgm:spPr>
      <dgm:t>
        <a:bodyPr/>
        <a:lstStyle/>
        <a:p>
          <a:r>
            <a:rPr lang="en-US" sz="1600" dirty="0"/>
            <a:t>Over 6,071 confirmed exoplanets discovered from ground- &amp; space- based missions</a:t>
          </a:r>
        </a:p>
      </dgm:t>
    </dgm:pt>
    <dgm:pt modelId="{0F4A833D-0ECB-41C7-A86B-FE843B3C31FD}" type="parTrans" cxnId="{1652D354-D1F3-4E47-A707-3FD513BD0D14}">
      <dgm:prSet/>
      <dgm:spPr/>
      <dgm:t>
        <a:bodyPr/>
        <a:lstStyle/>
        <a:p>
          <a:endParaRPr lang="en-US"/>
        </a:p>
      </dgm:t>
    </dgm:pt>
    <dgm:pt modelId="{70442CE0-3CBB-4296-9510-DA01236A091E}" type="sibTrans" cxnId="{1652D354-D1F3-4E47-A707-3FD513BD0D14}">
      <dgm:prSet/>
      <dgm:spPr/>
      <dgm:t>
        <a:bodyPr/>
        <a:lstStyle/>
        <a:p>
          <a:endParaRPr lang="en-US"/>
        </a:p>
      </dgm:t>
    </dgm:pt>
    <dgm:pt modelId="{82219242-6F96-4AA4-8A76-B7CA5D091D1B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600" dirty="0"/>
            <a:t>Habitability criteria based on established astrophysical models</a:t>
          </a:r>
        </a:p>
      </dgm:t>
    </dgm:pt>
    <dgm:pt modelId="{6FF98B00-D2EF-43B1-A91F-C3B73258405E}" type="parTrans" cxnId="{4E40FA04-ED06-4F8C-8457-166EBDE380E4}">
      <dgm:prSet/>
      <dgm:spPr/>
      <dgm:t>
        <a:bodyPr/>
        <a:lstStyle/>
        <a:p>
          <a:endParaRPr lang="en-US"/>
        </a:p>
      </dgm:t>
    </dgm:pt>
    <dgm:pt modelId="{AF2B5B6E-D6F2-4A98-A620-C090B2101A87}" type="sibTrans" cxnId="{4E40FA04-ED06-4F8C-8457-166EBDE380E4}">
      <dgm:prSet/>
      <dgm:spPr/>
      <dgm:t>
        <a:bodyPr/>
        <a:lstStyle/>
        <a:p>
          <a:endParaRPr lang="en-US"/>
        </a:p>
      </dgm:t>
    </dgm:pt>
    <dgm:pt modelId="{B79FF4B9-B17C-4631-B6FE-48B745FC04BD}">
      <dgm:prSet custT="1"/>
      <dgm:spPr>
        <a:solidFill>
          <a:srgbClr val="002060"/>
        </a:solidFill>
      </dgm:spPr>
      <dgm:t>
        <a:bodyPr/>
        <a:lstStyle/>
        <a:p>
          <a:r>
            <a:rPr lang="en-US" sz="1600" dirty="0"/>
            <a:t>The goal of this project</a:t>
          </a:r>
        </a:p>
      </dgm:t>
    </dgm:pt>
    <dgm:pt modelId="{F29B23D4-5B2D-4921-8F0A-5C127CF5B895}" type="parTrans" cxnId="{31C8BAD2-7CB5-428A-B63B-975AE4839D3D}">
      <dgm:prSet/>
      <dgm:spPr/>
      <dgm:t>
        <a:bodyPr/>
        <a:lstStyle/>
        <a:p>
          <a:endParaRPr lang="en-US"/>
        </a:p>
      </dgm:t>
    </dgm:pt>
    <dgm:pt modelId="{8B74B140-D20D-4F91-8BD1-95E18C415E1C}" type="sibTrans" cxnId="{31C8BAD2-7CB5-428A-B63B-975AE4839D3D}">
      <dgm:prSet/>
      <dgm:spPr/>
      <dgm:t>
        <a:bodyPr/>
        <a:lstStyle/>
        <a:p>
          <a:endParaRPr lang="en-US"/>
        </a:p>
      </dgm:t>
    </dgm:pt>
    <dgm:pt modelId="{1B4E0FB0-5525-4258-AA4B-3E0ECC86B59F}">
      <dgm:prSet phldrT="[Text]" custT="1"/>
      <dgm:spPr>
        <a:noFill/>
      </dgm:spPr>
      <dgm:t>
        <a:bodyPr/>
        <a:lstStyle/>
        <a:p>
          <a:r>
            <a:rPr lang="en-US" sz="1600" dirty="0"/>
            <a:t>Earth- or Super-Earth-sized rocky planets</a:t>
          </a:r>
        </a:p>
      </dgm:t>
    </dgm:pt>
    <dgm:pt modelId="{1346F21E-6F24-4D96-9466-13E1D573B719}" type="parTrans" cxnId="{FF3EB9A0-0102-44BE-A4EB-0AE2782A508D}">
      <dgm:prSet/>
      <dgm:spPr/>
      <dgm:t>
        <a:bodyPr/>
        <a:lstStyle/>
        <a:p>
          <a:endParaRPr lang="en-US"/>
        </a:p>
      </dgm:t>
    </dgm:pt>
    <dgm:pt modelId="{11732F6B-FED7-4F13-929F-C9CE8BD970C2}" type="sibTrans" cxnId="{FF3EB9A0-0102-44BE-A4EB-0AE2782A508D}">
      <dgm:prSet/>
      <dgm:spPr/>
      <dgm:t>
        <a:bodyPr/>
        <a:lstStyle/>
        <a:p>
          <a:endParaRPr lang="en-US"/>
        </a:p>
      </dgm:t>
    </dgm:pt>
    <dgm:pt modelId="{1BB3C5D4-28C8-43C8-8403-93CDDB172D7C}">
      <dgm:prSet phldrT="[Text]" custT="1"/>
      <dgm:spPr>
        <a:noFill/>
      </dgm:spPr>
      <dgm:t>
        <a:bodyPr/>
        <a:lstStyle/>
        <a:p>
          <a:r>
            <a:rPr lang="en-US" sz="1600" dirty="0"/>
            <a:t>Orbiting Sun-like (Type-G) Main Sequence stars</a:t>
          </a:r>
        </a:p>
      </dgm:t>
    </dgm:pt>
    <dgm:pt modelId="{C34EB476-B335-4BC1-B3C4-75EC141C56DF}" type="parTrans" cxnId="{AC56A725-E459-4965-BDA1-455C7FC7FEC8}">
      <dgm:prSet/>
      <dgm:spPr/>
      <dgm:t>
        <a:bodyPr/>
        <a:lstStyle/>
        <a:p>
          <a:endParaRPr lang="en-US"/>
        </a:p>
      </dgm:t>
    </dgm:pt>
    <dgm:pt modelId="{ACFB1C9D-3D5E-4DD2-98DD-64D13AC3A854}" type="sibTrans" cxnId="{AC56A725-E459-4965-BDA1-455C7FC7FEC8}">
      <dgm:prSet/>
      <dgm:spPr/>
      <dgm:t>
        <a:bodyPr/>
        <a:lstStyle/>
        <a:p>
          <a:endParaRPr lang="en-US"/>
        </a:p>
      </dgm:t>
    </dgm:pt>
    <dgm:pt modelId="{13D6FE17-023D-47DD-9FE9-3C0E5B3C36F5}">
      <dgm:prSet phldrT="[Text]" custT="1"/>
      <dgm:spPr>
        <a:noFill/>
      </dgm:spPr>
      <dgm:t>
        <a:bodyPr/>
        <a:lstStyle/>
        <a:p>
          <a:r>
            <a:rPr lang="en-US" sz="1600" dirty="0"/>
            <a:t>Located within the Habitable Zone (HZ)
Inside the Galactic Habitable Zone (GHZ)</a:t>
          </a:r>
        </a:p>
      </dgm:t>
    </dgm:pt>
    <dgm:pt modelId="{715971C4-D8DB-4813-A1B4-756676B8CBA6}" type="parTrans" cxnId="{3DB2FD70-1AA5-4580-A16C-025BD294503C}">
      <dgm:prSet/>
      <dgm:spPr/>
      <dgm:t>
        <a:bodyPr/>
        <a:lstStyle/>
        <a:p>
          <a:endParaRPr lang="en-US"/>
        </a:p>
      </dgm:t>
    </dgm:pt>
    <dgm:pt modelId="{53F7A3E7-79C4-43D0-8C9A-B40541B5AB4C}" type="sibTrans" cxnId="{3DB2FD70-1AA5-4580-A16C-025BD294503C}">
      <dgm:prSet/>
      <dgm:spPr/>
      <dgm:t>
        <a:bodyPr/>
        <a:lstStyle/>
        <a:p>
          <a:endParaRPr lang="en-US"/>
        </a:p>
      </dgm:t>
    </dgm:pt>
    <dgm:pt modelId="{5D4936E7-B876-4B80-B83C-D1CE84793C80}">
      <dgm:prSet phldrT="[Text]" custT="1"/>
      <dgm:spPr>
        <a:noFill/>
      </dgm:spPr>
      <dgm:t>
        <a:bodyPr/>
        <a:lstStyle/>
        <a:p>
          <a:r>
            <a:rPr lang="en-US" sz="1600" dirty="0"/>
            <a:t>1 unsupervised learning model</a:t>
          </a:r>
        </a:p>
      </dgm:t>
    </dgm:pt>
    <dgm:pt modelId="{A4846C66-D4FC-4E7C-8701-5A5F8F50E359}" type="parTrans" cxnId="{74357B0D-17BD-4BF6-B3A8-30D25CDCA532}">
      <dgm:prSet/>
      <dgm:spPr/>
      <dgm:t>
        <a:bodyPr/>
        <a:lstStyle/>
        <a:p>
          <a:endParaRPr lang="en-US"/>
        </a:p>
      </dgm:t>
    </dgm:pt>
    <dgm:pt modelId="{F4E76FAA-D4D7-4DDC-A89E-47D2F063A254}" type="sibTrans" cxnId="{74357B0D-17BD-4BF6-B3A8-30D25CDCA532}">
      <dgm:prSet/>
      <dgm:spPr/>
      <dgm:t>
        <a:bodyPr/>
        <a:lstStyle/>
        <a:p>
          <a:endParaRPr lang="en-US"/>
        </a:p>
      </dgm:t>
    </dgm:pt>
    <dgm:pt modelId="{A00D74B3-CADB-4EE7-A63F-938318C061F2}">
      <dgm:prSet phldrT="[Text]" custT="1"/>
      <dgm:spPr>
        <a:noFill/>
      </dgm:spPr>
      <dgm:t>
        <a:bodyPr/>
        <a:lstStyle/>
        <a:p>
          <a:r>
            <a:rPr lang="en-US" sz="1600" dirty="0"/>
            <a:t>2 supervised learning models</a:t>
          </a:r>
        </a:p>
      </dgm:t>
    </dgm:pt>
    <dgm:pt modelId="{61A919BF-94F2-4D38-AB91-C51E2A4B64D6}" type="parTrans" cxnId="{E628FBFC-0A7A-4B87-A011-6B590E4393F8}">
      <dgm:prSet/>
      <dgm:spPr/>
      <dgm:t>
        <a:bodyPr/>
        <a:lstStyle/>
        <a:p>
          <a:endParaRPr lang="en-US"/>
        </a:p>
      </dgm:t>
    </dgm:pt>
    <dgm:pt modelId="{0FF78AE7-5F47-44BB-BB1B-94672925C0A4}" type="sibTrans" cxnId="{E628FBFC-0A7A-4B87-A011-6B590E4393F8}">
      <dgm:prSet/>
      <dgm:spPr/>
      <dgm:t>
        <a:bodyPr/>
        <a:lstStyle/>
        <a:p>
          <a:endParaRPr lang="en-US"/>
        </a:p>
      </dgm:t>
    </dgm:pt>
    <dgm:pt modelId="{9A321DA6-97A9-4232-9A0A-BB1965B04CE0}">
      <dgm:prSet phldrT="[Text]" custT="1"/>
      <dgm:spPr>
        <a:noFill/>
      </dgm:spPr>
      <dgm:t>
        <a:bodyPr/>
        <a:lstStyle/>
        <a:p>
          <a:r>
            <a:rPr lang="en-US" sz="1600" dirty="0"/>
            <a:t>Based on key planetary and stellar features</a:t>
          </a:r>
        </a:p>
      </dgm:t>
    </dgm:pt>
    <dgm:pt modelId="{8A6CDE18-76F9-4CE0-A989-96AA0EFB2B14}" type="parTrans" cxnId="{FD8E933B-9276-4338-9054-4AC24D99DEFA}">
      <dgm:prSet/>
      <dgm:spPr/>
      <dgm:t>
        <a:bodyPr/>
        <a:lstStyle/>
        <a:p>
          <a:endParaRPr lang="en-US"/>
        </a:p>
      </dgm:t>
    </dgm:pt>
    <dgm:pt modelId="{0C0C4868-EEAD-45BF-9F9B-1B99AB96042B}" type="sibTrans" cxnId="{FD8E933B-9276-4338-9054-4AC24D99DEFA}">
      <dgm:prSet/>
      <dgm:spPr/>
      <dgm:t>
        <a:bodyPr/>
        <a:lstStyle/>
        <a:p>
          <a:endParaRPr lang="en-US"/>
        </a:p>
      </dgm:t>
    </dgm:pt>
    <dgm:pt modelId="{63312731-D6FE-45B1-A7BF-CB0EBB59435F}">
      <dgm:prSet custT="1"/>
      <dgm:spPr>
        <a:solidFill>
          <a:srgbClr val="002060"/>
        </a:solidFill>
      </dgm:spPr>
      <dgm:t>
        <a:bodyPr/>
        <a:lstStyle/>
        <a:p>
          <a:r>
            <a:rPr lang="en-US" sz="1600" dirty="0"/>
            <a:t>Using data analysis and 3 machine learning models</a:t>
          </a:r>
        </a:p>
      </dgm:t>
    </dgm:pt>
    <dgm:pt modelId="{2398F830-7F20-4042-B2AA-8C495EBCCFD8}" type="parTrans" cxnId="{9CD12DE7-8925-447B-8235-F344138F6BD3}">
      <dgm:prSet/>
      <dgm:spPr/>
      <dgm:t>
        <a:bodyPr/>
        <a:lstStyle/>
        <a:p>
          <a:endParaRPr lang="en-US"/>
        </a:p>
      </dgm:t>
    </dgm:pt>
    <dgm:pt modelId="{4C661523-ADBC-41BF-94B4-6D5B5DEF0028}" type="sibTrans" cxnId="{9CD12DE7-8925-447B-8235-F344138F6BD3}">
      <dgm:prSet/>
      <dgm:spPr/>
      <dgm:t>
        <a:bodyPr/>
        <a:lstStyle/>
        <a:p>
          <a:endParaRPr lang="en-US"/>
        </a:p>
      </dgm:t>
    </dgm:pt>
    <dgm:pt modelId="{F01159E0-821C-422A-A554-08005A7DA05E}">
      <dgm:prSet custT="1"/>
      <dgm:spPr>
        <a:noFill/>
      </dgm:spPr>
      <dgm:t>
        <a:bodyPr/>
        <a:lstStyle/>
        <a:p>
          <a:r>
            <a:rPr lang="en-US" sz="1600" dirty="0"/>
            <a:t>Demonstrate application of computational modeling in Astronomy and Astrophysics.</a:t>
          </a:r>
        </a:p>
      </dgm:t>
    </dgm:pt>
    <dgm:pt modelId="{A4C75F77-50B4-491A-9D6B-F7AD48AF974B}" type="parTrans" cxnId="{7D05B03E-00D2-441E-9AD2-98E7D3E87447}">
      <dgm:prSet/>
      <dgm:spPr/>
      <dgm:t>
        <a:bodyPr/>
        <a:lstStyle/>
        <a:p>
          <a:endParaRPr lang="en-US"/>
        </a:p>
      </dgm:t>
    </dgm:pt>
    <dgm:pt modelId="{D451E22C-8EBD-4C6D-ACCF-4A45B7F3A291}" type="sibTrans" cxnId="{7D05B03E-00D2-441E-9AD2-98E7D3E87447}">
      <dgm:prSet/>
      <dgm:spPr/>
      <dgm:t>
        <a:bodyPr/>
        <a:lstStyle/>
        <a:p>
          <a:endParaRPr lang="en-US"/>
        </a:p>
      </dgm:t>
    </dgm:pt>
    <dgm:pt modelId="{B62CB55B-8EA0-400A-B3CC-FD6BD1B7E966}">
      <dgm:prSet custT="1"/>
      <dgm:spPr>
        <a:noFill/>
      </dgm:spPr>
      <dgm:t>
        <a:bodyPr/>
        <a:lstStyle/>
        <a:p>
          <a:r>
            <a:rPr lang="en-US" sz="1600" dirty="0"/>
            <a:t>Accelerate the discovery process of exoplanets.</a:t>
          </a:r>
        </a:p>
      </dgm:t>
    </dgm:pt>
    <dgm:pt modelId="{DBC5EFB6-B05C-418C-AE72-D2A99ED9BFA7}" type="parTrans" cxnId="{D6F76148-A1A4-4F87-AB57-A600B9573933}">
      <dgm:prSet/>
      <dgm:spPr/>
      <dgm:t>
        <a:bodyPr/>
        <a:lstStyle/>
        <a:p>
          <a:endParaRPr lang="en-US"/>
        </a:p>
      </dgm:t>
    </dgm:pt>
    <dgm:pt modelId="{BE21773D-BAD1-44F2-A2E7-B360D5D02AE1}" type="sibTrans" cxnId="{D6F76148-A1A4-4F87-AB57-A600B9573933}">
      <dgm:prSet/>
      <dgm:spPr/>
      <dgm:t>
        <a:bodyPr/>
        <a:lstStyle/>
        <a:p>
          <a:endParaRPr lang="en-US"/>
        </a:p>
      </dgm:t>
    </dgm:pt>
    <dgm:pt modelId="{E476D5DC-0FE6-4C74-B674-B9010616A6D4}">
      <dgm:prSet custT="1"/>
      <dgm:spPr>
        <a:noFill/>
      </dgm:spPr>
      <dgm:t>
        <a:bodyPr/>
        <a:lstStyle/>
        <a:p>
          <a:r>
            <a:rPr lang="en-US" sz="1600" dirty="0"/>
            <a:t>Enhance understanding of exoplanet formation, classification, habitability.</a:t>
          </a:r>
        </a:p>
      </dgm:t>
    </dgm:pt>
    <dgm:pt modelId="{60EC83AB-8CD7-41F5-9342-2912F1639775}" type="parTrans" cxnId="{16E33DD6-5D7E-48DD-8D33-221AC0F140AB}">
      <dgm:prSet/>
      <dgm:spPr/>
      <dgm:t>
        <a:bodyPr/>
        <a:lstStyle/>
        <a:p>
          <a:endParaRPr lang="en-US"/>
        </a:p>
      </dgm:t>
    </dgm:pt>
    <dgm:pt modelId="{D6739195-D4F1-4A9F-BB58-7F097D2BBA7C}" type="sibTrans" cxnId="{16E33DD6-5D7E-48DD-8D33-221AC0F140AB}">
      <dgm:prSet/>
      <dgm:spPr/>
      <dgm:t>
        <a:bodyPr/>
        <a:lstStyle/>
        <a:p>
          <a:endParaRPr lang="en-US"/>
        </a:p>
      </dgm:t>
    </dgm:pt>
    <dgm:pt modelId="{18455F18-DD82-4A47-B9E4-F69998F49B19}" type="pres">
      <dgm:prSet presAssocID="{D77ACC9E-66C2-4469-80A7-085B6FEBC05D}" presName="linear" presStyleCnt="0">
        <dgm:presLayoutVars>
          <dgm:animLvl val="lvl"/>
          <dgm:resizeHandles val="exact"/>
        </dgm:presLayoutVars>
      </dgm:prSet>
      <dgm:spPr/>
    </dgm:pt>
    <dgm:pt modelId="{E9AD0FC9-5003-4822-BD91-661C5F29E693}" type="pres">
      <dgm:prSet presAssocID="{E6E40298-792F-45C0-965C-0ABEC0A32E3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CB01B32-933D-494B-9D2D-BC6443597764}" type="pres">
      <dgm:prSet presAssocID="{70442CE0-3CBB-4296-9510-DA01236A091E}" presName="spacer" presStyleCnt="0"/>
      <dgm:spPr/>
    </dgm:pt>
    <dgm:pt modelId="{653A6F2A-CA3A-4415-862E-AF83E3CD4964}" type="pres">
      <dgm:prSet presAssocID="{63312731-D6FE-45B1-A7BF-CB0EBB59435F}" presName="parentText" presStyleLbl="node1" presStyleIdx="1" presStyleCnt="4" custLinFactNeighborX="-214" custLinFactNeighborY="1996">
        <dgm:presLayoutVars>
          <dgm:chMax val="0"/>
          <dgm:bulletEnabled val="1"/>
        </dgm:presLayoutVars>
      </dgm:prSet>
      <dgm:spPr/>
    </dgm:pt>
    <dgm:pt modelId="{A2AC0CFF-5A64-42A4-A3AF-FFA72BCD5058}" type="pres">
      <dgm:prSet presAssocID="{63312731-D6FE-45B1-A7BF-CB0EBB59435F}" presName="childText" presStyleLbl="revTx" presStyleIdx="0" presStyleCnt="3" custLinFactNeighborX="0" custLinFactNeighborY="-1410">
        <dgm:presLayoutVars>
          <dgm:bulletEnabled val="1"/>
        </dgm:presLayoutVars>
      </dgm:prSet>
      <dgm:spPr/>
    </dgm:pt>
    <dgm:pt modelId="{D6118145-62B3-4381-BC9F-9C9C0F18D3F1}" type="pres">
      <dgm:prSet presAssocID="{82219242-6F96-4AA4-8A76-B7CA5D091D1B}" presName="parentText" presStyleLbl="node1" presStyleIdx="2" presStyleCnt="4" custLinFactNeighborX="0" custLinFactNeighborY="-786">
        <dgm:presLayoutVars>
          <dgm:chMax val="0"/>
          <dgm:bulletEnabled val="1"/>
        </dgm:presLayoutVars>
      </dgm:prSet>
      <dgm:spPr/>
    </dgm:pt>
    <dgm:pt modelId="{8FD04824-CE2E-4B3F-9C98-45E9DB772C6F}" type="pres">
      <dgm:prSet presAssocID="{82219242-6F96-4AA4-8A76-B7CA5D091D1B}" presName="childText" presStyleLbl="revTx" presStyleIdx="1" presStyleCnt="3" custLinFactNeighborX="196" custLinFactNeighborY="604">
        <dgm:presLayoutVars>
          <dgm:bulletEnabled val="1"/>
        </dgm:presLayoutVars>
      </dgm:prSet>
      <dgm:spPr/>
    </dgm:pt>
    <dgm:pt modelId="{F9B7E9F9-0FA0-4EE9-9886-17C5287560DD}" type="pres">
      <dgm:prSet presAssocID="{B79FF4B9-B17C-4631-B6FE-48B745FC04BD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9C7D0C6-6139-40B0-BD0E-D892EE5B24ED}" type="pres">
      <dgm:prSet presAssocID="{B79FF4B9-B17C-4631-B6FE-48B745FC04BD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4E40FA04-ED06-4F8C-8457-166EBDE380E4}" srcId="{D77ACC9E-66C2-4469-80A7-085B6FEBC05D}" destId="{82219242-6F96-4AA4-8A76-B7CA5D091D1B}" srcOrd="2" destOrd="0" parTransId="{6FF98B00-D2EF-43B1-A91F-C3B73258405E}" sibTransId="{AF2B5B6E-D6F2-4A98-A620-C090B2101A87}"/>
    <dgm:cxn modelId="{A1A44507-DD6F-4F6D-8739-842D42F93EE4}" type="presOf" srcId="{82219242-6F96-4AA4-8A76-B7CA5D091D1B}" destId="{D6118145-62B3-4381-BC9F-9C9C0F18D3F1}" srcOrd="0" destOrd="0" presId="urn:microsoft.com/office/officeart/2005/8/layout/vList2"/>
    <dgm:cxn modelId="{74357B0D-17BD-4BF6-B3A8-30D25CDCA532}" srcId="{63312731-D6FE-45B1-A7BF-CB0EBB59435F}" destId="{5D4936E7-B876-4B80-B83C-D1CE84793C80}" srcOrd="0" destOrd="0" parTransId="{A4846C66-D4FC-4E7C-8701-5A5F8F50E359}" sibTransId="{F4E76FAA-D4D7-4DDC-A89E-47D2F063A254}"/>
    <dgm:cxn modelId="{B1160A1B-69A4-415D-9621-1328D1E977B7}" type="presOf" srcId="{9A321DA6-97A9-4232-9A0A-BB1965B04CE0}" destId="{A2AC0CFF-5A64-42A4-A3AF-FFA72BCD5058}" srcOrd="0" destOrd="2" presId="urn:microsoft.com/office/officeart/2005/8/layout/vList2"/>
    <dgm:cxn modelId="{AC56A725-E459-4965-BDA1-455C7FC7FEC8}" srcId="{82219242-6F96-4AA4-8A76-B7CA5D091D1B}" destId="{1BB3C5D4-28C8-43C8-8403-93CDDB172D7C}" srcOrd="1" destOrd="0" parTransId="{C34EB476-B335-4BC1-B3C4-75EC141C56DF}" sibTransId="{ACFB1C9D-3D5E-4DD2-98DD-64D13AC3A854}"/>
    <dgm:cxn modelId="{BF918A31-05DC-4D32-AA5A-175F9F71D121}" type="presOf" srcId="{13D6FE17-023D-47DD-9FE9-3C0E5B3C36F5}" destId="{8FD04824-CE2E-4B3F-9C98-45E9DB772C6F}" srcOrd="0" destOrd="2" presId="urn:microsoft.com/office/officeart/2005/8/layout/vList2"/>
    <dgm:cxn modelId="{FD8E933B-9276-4338-9054-4AC24D99DEFA}" srcId="{63312731-D6FE-45B1-A7BF-CB0EBB59435F}" destId="{9A321DA6-97A9-4232-9A0A-BB1965B04CE0}" srcOrd="2" destOrd="0" parTransId="{8A6CDE18-76F9-4CE0-A989-96AA0EFB2B14}" sibTransId="{0C0C4868-EEAD-45BF-9F9B-1B99AB96042B}"/>
    <dgm:cxn modelId="{7D05B03E-00D2-441E-9AD2-98E7D3E87447}" srcId="{B79FF4B9-B17C-4631-B6FE-48B745FC04BD}" destId="{F01159E0-821C-422A-A554-08005A7DA05E}" srcOrd="0" destOrd="0" parTransId="{A4C75F77-50B4-491A-9D6B-F7AD48AF974B}" sibTransId="{D451E22C-8EBD-4C6D-ACCF-4A45B7F3A291}"/>
    <dgm:cxn modelId="{9D5F0E64-9E73-4B9F-9F13-408C14280614}" type="presOf" srcId="{1B4E0FB0-5525-4258-AA4B-3E0ECC86B59F}" destId="{8FD04824-CE2E-4B3F-9C98-45E9DB772C6F}" srcOrd="0" destOrd="0" presId="urn:microsoft.com/office/officeart/2005/8/layout/vList2"/>
    <dgm:cxn modelId="{D6F76148-A1A4-4F87-AB57-A600B9573933}" srcId="{B79FF4B9-B17C-4631-B6FE-48B745FC04BD}" destId="{B62CB55B-8EA0-400A-B3CC-FD6BD1B7E966}" srcOrd="2" destOrd="0" parTransId="{DBC5EFB6-B05C-418C-AE72-D2A99ED9BFA7}" sibTransId="{BE21773D-BAD1-44F2-A2E7-B360D5D02AE1}"/>
    <dgm:cxn modelId="{3C84FA68-F748-4150-858C-74E47827A1BB}" type="presOf" srcId="{F01159E0-821C-422A-A554-08005A7DA05E}" destId="{89C7D0C6-6139-40B0-BD0E-D892EE5B24ED}" srcOrd="0" destOrd="0" presId="urn:microsoft.com/office/officeart/2005/8/layout/vList2"/>
    <dgm:cxn modelId="{57C1064E-4A6E-4941-AAA2-3312688BD456}" type="presOf" srcId="{A00D74B3-CADB-4EE7-A63F-938318C061F2}" destId="{A2AC0CFF-5A64-42A4-A3AF-FFA72BCD5058}" srcOrd="0" destOrd="1" presId="urn:microsoft.com/office/officeart/2005/8/layout/vList2"/>
    <dgm:cxn modelId="{3DB2FD70-1AA5-4580-A16C-025BD294503C}" srcId="{82219242-6F96-4AA4-8A76-B7CA5D091D1B}" destId="{13D6FE17-023D-47DD-9FE9-3C0E5B3C36F5}" srcOrd="2" destOrd="0" parTransId="{715971C4-D8DB-4813-A1B4-756676B8CBA6}" sibTransId="{53F7A3E7-79C4-43D0-8C9A-B40541B5AB4C}"/>
    <dgm:cxn modelId="{D8D01751-938F-4AB1-ABFE-6F901522E805}" type="presOf" srcId="{63312731-D6FE-45B1-A7BF-CB0EBB59435F}" destId="{653A6F2A-CA3A-4415-862E-AF83E3CD4964}" srcOrd="0" destOrd="0" presId="urn:microsoft.com/office/officeart/2005/8/layout/vList2"/>
    <dgm:cxn modelId="{1652D354-D1F3-4E47-A707-3FD513BD0D14}" srcId="{D77ACC9E-66C2-4469-80A7-085B6FEBC05D}" destId="{E6E40298-792F-45C0-965C-0ABEC0A32E32}" srcOrd="0" destOrd="0" parTransId="{0F4A833D-0ECB-41C7-A86B-FE843B3C31FD}" sibTransId="{70442CE0-3CBB-4296-9510-DA01236A091E}"/>
    <dgm:cxn modelId="{26244175-BB0E-4349-8D47-44C5A38BC054}" type="presOf" srcId="{E6E40298-792F-45C0-965C-0ABEC0A32E32}" destId="{E9AD0FC9-5003-4822-BD91-661C5F29E693}" srcOrd="0" destOrd="0" presId="urn:microsoft.com/office/officeart/2005/8/layout/vList2"/>
    <dgm:cxn modelId="{ACF67394-87BF-4574-8C2A-659E6E6F9699}" type="presOf" srcId="{B62CB55B-8EA0-400A-B3CC-FD6BD1B7E966}" destId="{89C7D0C6-6139-40B0-BD0E-D892EE5B24ED}" srcOrd="0" destOrd="2" presId="urn:microsoft.com/office/officeart/2005/8/layout/vList2"/>
    <dgm:cxn modelId="{8EC45996-A4A3-4557-83D5-A7CC9D6B2882}" type="presOf" srcId="{D77ACC9E-66C2-4469-80A7-085B6FEBC05D}" destId="{18455F18-DD82-4A47-B9E4-F69998F49B19}" srcOrd="0" destOrd="0" presId="urn:microsoft.com/office/officeart/2005/8/layout/vList2"/>
    <dgm:cxn modelId="{FF3EB9A0-0102-44BE-A4EB-0AE2782A508D}" srcId="{82219242-6F96-4AA4-8A76-B7CA5D091D1B}" destId="{1B4E0FB0-5525-4258-AA4B-3E0ECC86B59F}" srcOrd="0" destOrd="0" parTransId="{1346F21E-6F24-4D96-9466-13E1D573B719}" sibTransId="{11732F6B-FED7-4F13-929F-C9CE8BD970C2}"/>
    <dgm:cxn modelId="{331F11B2-AA0C-4103-BDED-30AD48CC6014}" type="presOf" srcId="{B79FF4B9-B17C-4631-B6FE-48B745FC04BD}" destId="{F9B7E9F9-0FA0-4EE9-9886-17C5287560DD}" srcOrd="0" destOrd="0" presId="urn:microsoft.com/office/officeart/2005/8/layout/vList2"/>
    <dgm:cxn modelId="{5CCECEBD-406B-4B88-9945-88168FA363AE}" type="presOf" srcId="{E476D5DC-0FE6-4C74-B674-B9010616A6D4}" destId="{89C7D0C6-6139-40B0-BD0E-D892EE5B24ED}" srcOrd="0" destOrd="1" presId="urn:microsoft.com/office/officeart/2005/8/layout/vList2"/>
    <dgm:cxn modelId="{31C8BAD2-7CB5-428A-B63B-975AE4839D3D}" srcId="{D77ACC9E-66C2-4469-80A7-085B6FEBC05D}" destId="{B79FF4B9-B17C-4631-B6FE-48B745FC04BD}" srcOrd="3" destOrd="0" parTransId="{F29B23D4-5B2D-4921-8F0A-5C127CF5B895}" sibTransId="{8B74B140-D20D-4F91-8BD1-95E18C415E1C}"/>
    <dgm:cxn modelId="{16E33DD6-5D7E-48DD-8D33-221AC0F140AB}" srcId="{B79FF4B9-B17C-4631-B6FE-48B745FC04BD}" destId="{E476D5DC-0FE6-4C74-B674-B9010616A6D4}" srcOrd="1" destOrd="0" parTransId="{60EC83AB-8CD7-41F5-9342-2912F1639775}" sibTransId="{D6739195-D4F1-4A9F-BB58-7F097D2BBA7C}"/>
    <dgm:cxn modelId="{A366D7D9-6656-499B-A67A-EA2C83B20C00}" type="presOf" srcId="{1BB3C5D4-28C8-43C8-8403-93CDDB172D7C}" destId="{8FD04824-CE2E-4B3F-9C98-45E9DB772C6F}" srcOrd="0" destOrd="1" presId="urn:microsoft.com/office/officeart/2005/8/layout/vList2"/>
    <dgm:cxn modelId="{9CD12DE7-8925-447B-8235-F344138F6BD3}" srcId="{D77ACC9E-66C2-4469-80A7-085B6FEBC05D}" destId="{63312731-D6FE-45B1-A7BF-CB0EBB59435F}" srcOrd="1" destOrd="0" parTransId="{2398F830-7F20-4042-B2AA-8C495EBCCFD8}" sibTransId="{4C661523-ADBC-41BF-94B4-6D5B5DEF0028}"/>
    <dgm:cxn modelId="{29BC17FB-64C3-44C6-8AD3-EFA4C8139DB6}" type="presOf" srcId="{5D4936E7-B876-4B80-B83C-D1CE84793C80}" destId="{A2AC0CFF-5A64-42A4-A3AF-FFA72BCD5058}" srcOrd="0" destOrd="0" presId="urn:microsoft.com/office/officeart/2005/8/layout/vList2"/>
    <dgm:cxn modelId="{E628FBFC-0A7A-4B87-A011-6B590E4393F8}" srcId="{63312731-D6FE-45B1-A7BF-CB0EBB59435F}" destId="{A00D74B3-CADB-4EE7-A63F-938318C061F2}" srcOrd="1" destOrd="0" parTransId="{61A919BF-94F2-4D38-AB91-C51E2A4B64D6}" sibTransId="{0FF78AE7-5F47-44BB-BB1B-94672925C0A4}"/>
    <dgm:cxn modelId="{F5EC244B-23C5-4FA7-B8FF-754E448542C7}" type="presParOf" srcId="{18455F18-DD82-4A47-B9E4-F69998F49B19}" destId="{E9AD0FC9-5003-4822-BD91-661C5F29E693}" srcOrd="0" destOrd="0" presId="urn:microsoft.com/office/officeart/2005/8/layout/vList2"/>
    <dgm:cxn modelId="{0A0AF2B9-76A0-4707-BA38-DB1AF6386DDE}" type="presParOf" srcId="{18455F18-DD82-4A47-B9E4-F69998F49B19}" destId="{2CB01B32-933D-494B-9D2D-BC6443597764}" srcOrd="1" destOrd="0" presId="urn:microsoft.com/office/officeart/2005/8/layout/vList2"/>
    <dgm:cxn modelId="{137D03BE-5B8E-42A1-8FB3-D50AF46B0713}" type="presParOf" srcId="{18455F18-DD82-4A47-B9E4-F69998F49B19}" destId="{653A6F2A-CA3A-4415-862E-AF83E3CD4964}" srcOrd="2" destOrd="0" presId="urn:microsoft.com/office/officeart/2005/8/layout/vList2"/>
    <dgm:cxn modelId="{EF54BDFB-F5DE-4A68-8BF3-0E4537E14899}" type="presParOf" srcId="{18455F18-DD82-4A47-B9E4-F69998F49B19}" destId="{A2AC0CFF-5A64-42A4-A3AF-FFA72BCD5058}" srcOrd="3" destOrd="0" presId="urn:microsoft.com/office/officeart/2005/8/layout/vList2"/>
    <dgm:cxn modelId="{6945F0CA-B7DC-4C64-830F-BF975E1EEC5D}" type="presParOf" srcId="{18455F18-DD82-4A47-B9E4-F69998F49B19}" destId="{D6118145-62B3-4381-BC9F-9C9C0F18D3F1}" srcOrd="4" destOrd="0" presId="urn:microsoft.com/office/officeart/2005/8/layout/vList2"/>
    <dgm:cxn modelId="{02993D63-4D3F-4D4D-A0D4-F267F759674A}" type="presParOf" srcId="{18455F18-DD82-4A47-B9E4-F69998F49B19}" destId="{8FD04824-CE2E-4B3F-9C98-45E9DB772C6F}" srcOrd="5" destOrd="0" presId="urn:microsoft.com/office/officeart/2005/8/layout/vList2"/>
    <dgm:cxn modelId="{F2699AFC-E6AF-40DE-BCF9-6771971570D6}" type="presParOf" srcId="{18455F18-DD82-4A47-B9E4-F69998F49B19}" destId="{F9B7E9F9-0FA0-4EE9-9886-17C5287560DD}" srcOrd="6" destOrd="0" presId="urn:microsoft.com/office/officeart/2005/8/layout/vList2"/>
    <dgm:cxn modelId="{2EAB335B-EA1D-41DA-8665-4CF4AFC3E1CC}" type="presParOf" srcId="{18455F18-DD82-4A47-B9E4-F69998F49B19}" destId="{89C7D0C6-6139-40B0-BD0E-D892EE5B24ED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B8E8F9-BC25-4D38-AD26-2D4AE8CB792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2615C3-9FCD-488C-961E-041441999B81}">
      <dgm:prSet phldrT="[Text]"/>
      <dgm:spPr>
        <a:solidFill>
          <a:srgbClr val="002A76"/>
        </a:solidFill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Combines unsupervised and supervised models</a:t>
          </a:r>
          <a:endParaRPr lang="en-US" dirty="0">
            <a:solidFill>
              <a:schemeClr val="bg1"/>
            </a:solidFill>
          </a:endParaRPr>
        </a:p>
      </dgm:t>
    </dgm:pt>
    <dgm:pt modelId="{0AAB7716-56AC-44AF-9D1F-EDE0916D64A8}" type="parTrans" cxnId="{E7992D9F-9905-41E2-8D82-203ED6E96FC1}">
      <dgm:prSet/>
      <dgm:spPr/>
      <dgm:t>
        <a:bodyPr/>
        <a:lstStyle/>
        <a:p>
          <a:endParaRPr lang="en-US"/>
        </a:p>
      </dgm:t>
    </dgm:pt>
    <dgm:pt modelId="{16156967-F902-4A7B-9741-175C6C2C4A31}" type="sibTrans" cxnId="{E7992D9F-9905-41E2-8D82-203ED6E96FC1}">
      <dgm:prSet/>
      <dgm:spPr/>
      <dgm:t>
        <a:bodyPr/>
        <a:lstStyle/>
        <a:p>
          <a:endParaRPr lang="en-US"/>
        </a:p>
      </dgm:t>
    </dgm:pt>
    <dgm:pt modelId="{D1958E3C-4321-4FFE-8222-796F87AFE8C5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b="1" dirty="0">
              <a:solidFill>
                <a:srgbClr val="002060"/>
              </a:solidFill>
            </a:rPr>
            <a:t>Explore feature relationships</a:t>
          </a:r>
          <a:endParaRPr lang="en-US" sz="1800" dirty="0"/>
        </a:p>
      </dgm:t>
    </dgm:pt>
    <dgm:pt modelId="{9410FB2B-A765-460F-A23B-62C7FE754AB1}" type="parTrans" cxnId="{81CF9DDF-AD88-4B36-8C8A-550641FDDD96}">
      <dgm:prSet/>
      <dgm:spPr/>
      <dgm:t>
        <a:bodyPr/>
        <a:lstStyle/>
        <a:p>
          <a:endParaRPr lang="en-US"/>
        </a:p>
      </dgm:t>
    </dgm:pt>
    <dgm:pt modelId="{F6EA8F15-FBFB-4901-830F-54324837CD1C}" type="sibTrans" cxnId="{81CF9DDF-AD88-4B36-8C8A-550641FDDD96}">
      <dgm:prSet/>
      <dgm:spPr/>
      <dgm:t>
        <a:bodyPr/>
        <a:lstStyle/>
        <a:p>
          <a:endParaRPr lang="en-US"/>
        </a:p>
      </dgm:t>
    </dgm:pt>
    <dgm:pt modelId="{DD3C639A-FD24-4C76-8288-6B091A99A7EA}">
      <dgm:prSet phldrT="[Text]" phldr="0"/>
      <dgm:spPr>
        <a:solidFill>
          <a:srgbClr val="002060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chemeClr val="bg1"/>
              </a:solidFill>
            </a:rPr>
            <a:t>Addresses challenges in exoplanet characterization</a:t>
          </a:r>
          <a:endParaRPr lang="en-US" dirty="0">
            <a:solidFill>
              <a:schemeClr val="bg1"/>
            </a:solidFill>
          </a:endParaRPr>
        </a:p>
      </dgm:t>
    </dgm:pt>
    <dgm:pt modelId="{52661484-B2C0-4B5C-B179-75B38B71F6C7}" type="parTrans" cxnId="{BDD86E6B-73B5-44E2-9F65-06B8D5A49D8E}">
      <dgm:prSet/>
      <dgm:spPr/>
      <dgm:t>
        <a:bodyPr/>
        <a:lstStyle/>
        <a:p>
          <a:endParaRPr lang="en-US"/>
        </a:p>
      </dgm:t>
    </dgm:pt>
    <dgm:pt modelId="{B3494A75-99D3-4DA9-983F-C955799BE294}" type="sibTrans" cxnId="{BDD86E6B-73B5-44E2-9F65-06B8D5A49D8E}">
      <dgm:prSet/>
      <dgm:spPr/>
      <dgm:t>
        <a:bodyPr/>
        <a:lstStyle/>
        <a:p>
          <a:endParaRPr lang="en-US"/>
        </a:p>
      </dgm:t>
    </dgm:pt>
    <dgm:pt modelId="{D532D37F-FB3A-48C7-8707-52BA03074187}">
      <dgm:prSet phldrT="[Text]" phldr="0"/>
      <dgm:spPr>
        <a:solidFill>
          <a:srgbClr val="00379A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chemeClr val="bg1"/>
              </a:solidFill>
            </a:rPr>
            <a:t>Provides interpretable results through feature importance and clustering analysis</a:t>
          </a:r>
          <a:endParaRPr lang="en-US" dirty="0">
            <a:solidFill>
              <a:schemeClr val="bg1"/>
            </a:solidFill>
          </a:endParaRPr>
        </a:p>
      </dgm:t>
    </dgm:pt>
    <dgm:pt modelId="{416CEC92-6351-4ABB-B3EC-EE9B83B05E45}" type="parTrans" cxnId="{AA88FD7C-935C-4602-9346-B421D0B5C193}">
      <dgm:prSet/>
      <dgm:spPr/>
      <dgm:t>
        <a:bodyPr/>
        <a:lstStyle/>
        <a:p>
          <a:endParaRPr lang="en-US"/>
        </a:p>
      </dgm:t>
    </dgm:pt>
    <dgm:pt modelId="{18930C2B-984E-497B-93F8-C960B4886CCD}" type="sibTrans" cxnId="{AA88FD7C-935C-4602-9346-B421D0B5C193}">
      <dgm:prSet/>
      <dgm:spPr/>
      <dgm:t>
        <a:bodyPr/>
        <a:lstStyle/>
        <a:p>
          <a:endParaRPr lang="en-US"/>
        </a:p>
      </dgm:t>
    </dgm:pt>
    <dgm:pt modelId="{C20E6EFD-21F0-4D0A-AECD-8CE77A3971CB}">
      <dgm:prSet phldrT="[Text]" phldr="0"/>
      <dgm:spPr>
        <a:solidFill>
          <a:srgbClr val="0042B8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chemeClr val="bg1"/>
              </a:solidFill>
            </a:rPr>
            <a:t>Highlights the value of computational modeling in Astronomy &amp; Astrophysics analyses</a:t>
          </a:r>
          <a:endParaRPr lang="en-US" dirty="0">
            <a:solidFill>
              <a:schemeClr val="bg1"/>
            </a:solidFill>
          </a:endParaRPr>
        </a:p>
      </dgm:t>
    </dgm:pt>
    <dgm:pt modelId="{B3B13A59-345E-414F-ABCD-0FE4AB9006EF}" type="parTrans" cxnId="{7AFF7487-9712-4860-A879-57F3BD55B421}">
      <dgm:prSet/>
      <dgm:spPr/>
      <dgm:t>
        <a:bodyPr/>
        <a:lstStyle/>
        <a:p>
          <a:endParaRPr lang="en-US"/>
        </a:p>
      </dgm:t>
    </dgm:pt>
    <dgm:pt modelId="{E2BD105C-57A5-49FD-8B21-4EE735E78B2B}" type="sibTrans" cxnId="{7AFF7487-9712-4860-A879-57F3BD55B421}">
      <dgm:prSet/>
      <dgm:spPr/>
      <dgm:t>
        <a:bodyPr/>
        <a:lstStyle/>
        <a:p>
          <a:endParaRPr lang="en-US"/>
        </a:p>
      </dgm:t>
    </dgm:pt>
    <dgm:pt modelId="{1EE3437E-81A2-411A-B726-30B095385352}">
      <dgm:prSet phldrT="[Text]" phldr="0"/>
      <dgm:spPr>
        <a:solidFill>
          <a:srgbClr val="004BD2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chemeClr val="bg1"/>
              </a:solidFill>
            </a:rPr>
            <a:t>Contributes to accelerating future exoplanet discovery and habitability assessment</a:t>
          </a:r>
          <a:endParaRPr lang="en-US" dirty="0">
            <a:solidFill>
              <a:schemeClr val="bg1"/>
            </a:solidFill>
          </a:endParaRPr>
        </a:p>
      </dgm:t>
    </dgm:pt>
    <dgm:pt modelId="{73912BDD-4E63-46FB-9FB8-13CD7695F31A}" type="parTrans" cxnId="{E48F2A36-4DF8-47D8-B33B-D57F58B62934}">
      <dgm:prSet/>
      <dgm:spPr/>
      <dgm:t>
        <a:bodyPr/>
        <a:lstStyle/>
        <a:p>
          <a:endParaRPr lang="en-US"/>
        </a:p>
      </dgm:t>
    </dgm:pt>
    <dgm:pt modelId="{E90E6FE0-A19D-423B-9D45-C0080F5950E4}" type="sibTrans" cxnId="{E48F2A36-4DF8-47D8-B33B-D57F58B62934}">
      <dgm:prSet/>
      <dgm:spPr/>
      <dgm:t>
        <a:bodyPr/>
        <a:lstStyle/>
        <a:p>
          <a:endParaRPr lang="en-US"/>
        </a:p>
      </dgm:t>
    </dgm:pt>
    <dgm:pt modelId="{81A4BEB5-A07A-4E07-81A5-0065AED8A7D6}">
      <dgm:prSet/>
      <dgm:spPr>
        <a:solidFill>
          <a:srgbClr val="001946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chemeClr val="bg1"/>
              </a:solidFill>
            </a:rPr>
            <a:t>Utilizes NASA’s Exoplanet Archive to analyze large-scale planetary and stellar data</a:t>
          </a:r>
          <a:endParaRPr lang="en-US" dirty="0">
            <a:solidFill>
              <a:schemeClr val="bg1"/>
            </a:solidFill>
          </a:endParaRPr>
        </a:p>
      </dgm:t>
    </dgm:pt>
    <dgm:pt modelId="{0F08A6B9-FC85-4F15-BDDD-3C4DB3BCB597}" type="parTrans" cxnId="{90138396-7717-47A4-B6B0-BD2D33D46554}">
      <dgm:prSet/>
      <dgm:spPr/>
      <dgm:t>
        <a:bodyPr/>
        <a:lstStyle/>
        <a:p>
          <a:endParaRPr lang="en-US"/>
        </a:p>
      </dgm:t>
    </dgm:pt>
    <dgm:pt modelId="{8BD4E692-CAD7-4427-AFCB-6A9E1CCE66D2}" type="sibTrans" cxnId="{90138396-7717-47A4-B6B0-BD2D33D46554}">
      <dgm:prSet/>
      <dgm:spPr/>
      <dgm:t>
        <a:bodyPr/>
        <a:lstStyle/>
        <a:p>
          <a:endParaRPr lang="en-US"/>
        </a:p>
      </dgm:t>
    </dgm:pt>
    <dgm:pt modelId="{031A36B4-40B0-431D-BDDD-7022023A8BBB}">
      <dgm:prSet phldrT="[Text]" phldr="0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b="1" dirty="0">
              <a:solidFill>
                <a:srgbClr val="002060"/>
              </a:solidFill>
            </a:rPr>
            <a:t>Implementing three machine learning models</a:t>
          </a:r>
        </a:p>
      </dgm:t>
    </dgm:pt>
    <dgm:pt modelId="{3E6463A4-7F04-45F7-860B-F4BDCD9DB615}" type="parTrans" cxnId="{D964425D-5D9B-4050-A728-7B05A23CD2EC}">
      <dgm:prSet/>
      <dgm:spPr/>
      <dgm:t>
        <a:bodyPr/>
        <a:lstStyle/>
        <a:p>
          <a:endParaRPr lang="en-US"/>
        </a:p>
      </dgm:t>
    </dgm:pt>
    <dgm:pt modelId="{2C362D45-F647-4F71-88EB-1B866A5E5A21}" type="sibTrans" cxnId="{D964425D-5D9B-4050-A728-7B05A23CD2EC}">
      <dgm:prSet/>
      <dgm:spPr/>
      <dgm:t>
        <a:bodyPr/>
        <a:lstStyle/>
        <a:p>
          <a:endParaRPr lang="en-US"/>
        </a:p>
      </dgm:t>
    </dgm:pt>
    <dgm:pt modelId="{AC66707A-F3A7-45B3-B992-EEB34CCDD8FE}">
      <dgm:prSet phldrT="[Text]" phldr="0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b="1" dirty="0">
              <a:solidFill>
                <a:srgbClr val="002060"/>
              </a:solidFill>
            </a:rPr>
            <a:t>Applies a structured, scalable, and reproduceable data-driven framework</a:t>
          </a:r>
        </a:p>
      </dgm:t>
    </dgm:pt>
    <dgm:pt modelId="{CD22319A-8686-43F8-B193-6EE2CFFA9AF9}" type="parTrans" cxnId="{BF197683-A6C9-43DB-B766-9AAB5659804E}">
      <dgm:prSet/>
      <dgm:spPr/>
      <dgm:t>
        <a:bodyPr/>
        <a:lstStyle/>
        <a:p>
          <a:endParaRPr lang="en-US"/>
        </a:p>
      </dgm:t>
    </dgm:pt>
    <dgm:pt modelId="{0E207978-B888-4992-9151-22EA1105AFAE}" type="sibTrans" cxnId="{BF197683-A6C9-43DB-B766-9AAB5659804E}">
      <dgm:prSet/>
      <dgm:spPr/>
      <dgm:t>
        <a:bodyPr/>
        <a:lstStyle/>
        <a:p>
          <a:endParaRPr lang="en-US"/>
        </a:p>
      </dgm:t>
    </dgm:pt>
    <dgm:pt modelId="{09862525-37E1-4B7A-8959-EDC929E26624}">
      <dgm:prSet custT="1"/>
      <dgm:spPr/>
      <dgm:t>
        <a:bodyPr/>
        <a:lstStyle/>
        <a:p>
          <a:r>
            <a:rPr lang="en-US" sz="1800" b="1" dirty="0">
              <a:solidFill>
                <a:srgbClr val="002060"/>
              </a:solidFill>
            </a:rPr>
            <a:t>Classify exoplanets</a:t>
          </a:r>
        </a:p>
      </dgm:t>
    </dgm:pt>
    <dgm:pt modelId="{73D1C724-FAED-4E14-9FDF-0A7152A14281}" type="parTrans" cxnId="{6BC522D5-84C2-440A-92BA-961D47E1A962}">
      <dgm:prSet/>
      <dgm:spPr/>
      <dgm:t>
        <a:bodyPr/>
        <a:lstStyle/>
        <a:p>
          <a:endParaRPr lang="en-US"/>
        </a:p>
      </dgm:t>
    </dgm:pt>
    <dgm:pt modelId="{D0E8CBF7-68E9-44AA-B14D-A2E7D1BE84F6}" type="sibTrans" cxnId="{6BC522D5-84C2-440A-92BA-961D47E1A962}">
      <dgm:prSet/>
      <dgm:spPr/>
      <dgm:t>
        <a:bodyPr/>
        <a:lstStyle/>
        <a:p>
          <a:endParaRPr lang="en-US"/>
        </a:p>
      </dgm:t>
    </dgm:pt>
    <dgm:pt modelId="{FBF37E4E-16F0-4D45-AD7E-8B7C4357347B}">
      <dgm:prSet custT="1"/>
      <dgm:spPr/>
      <dgm:t>
        <a:bodyPr/>
        <a:lstStyle/>
        <a:p>
          <a:r>
            <a:rPr lang="en-US" sz="1800" b="1" dirty="0">
              <a:solidFill>
                <a:srgbClr val="002060"/>
              </a:solidFill>
            </a:rPr>
            <a:t>Predict exoplanet habitability</a:t>
          </a:r>
        </a:p>
      </dgm:t>
    </dgm:pt>
    <dgm:pt modelId="{40596DA8-7E3E-4734-BA87-9A2D9A5639D7}" type="parTrans" cxnId="{6E5E2EB2-CBD3-4FE5-9571-DE35C244AA12}">
      <dgm:prSet/>
      <dgm:spPr/>
      <dgm:t>
        <a:bodyPr/>
        <a:lstStyle/>
        <a:p>
          <a:endParaRPr lang="en-US"/>
        </a:p>
      </dgm:t>
    </dgm:pt>
    <dgm:pt modelId="{C41A7235-6097-4518-86F6-DEAE8333A786}" type="sibTrans" cxnId="{6E5E2EB2-CBD3-4FE5-9571-DE35C244AA12}">
      <dgm:prSet/>
      <dgm:spPr/>
      <dgm:t>
        <a:bodyPr/>
        <a:lstStyle/>
        <a:p>
          <a:endParaRPr lang="en-US"/>
        </a:p>
      </dgm:t>
    </dgm:pt>
    <dgm:pt modelId="{EDF63BDE-DDAC-484F-A8CF-5053CBD431E9}">
      <dgm:prSet custT="1"/>
      <dgm:spPr/>
      <dgm:t>
        <a:bodyPr/>
        <a:lstStyle/>
        <a:p>
          <a:r>
            <a:rPr lang="en-US" sz="1800" b="1" dirty="0">
              <a:solidFill>
                <a:srgbClr val="002060"/>
              </a:solidFill>
            </a:rPr>
            <a:t>Identifies Earth-like exoplanet candidates</a:t>
          </a:r>
        </a:p>
      </dgm:t>
    </dgm:pt>
    <dgm:pt modelId="{C785B211-C17D-4476-82B5-B819C7C23BE4}" type="parTrans" cxnId="{683D7D8F-981E-4657-802B-1DF3ADE5B36E}">
      <dgm:prSet/>
      <dgm:spPr/>
      <dgm:t>
        <a:bodyPr/>
        <a:lstStyle/>
        <a:p>
          <a:endParaRPr lang="en-US"/>
        </a:p>
      </dgm:t>
    </dgm:pt>
    <dgm:pt modelId="{3A16F037-5129-42E0-A88C-4748A0A9F303}" type="sibTrans" cxnId="{683D7D8F-981E-4657-802B-1DF3ADE5B36E}">
      <dgm:prSet/>
      <dgm:spPr/>
      <dgm:t>
        <a:bodyPr/>
        <a:lstStyle/>
        <a:p>
          <a:endParaRPr lang="en-US"/>
        </a:p>
      </dgm:t>
    </dgm:pt>
    <dgm:pt modelId="{1C97D4CB-3ECA-41FC-ACAB-FFE512565EBB}">
      <dgm:prSet custT="1"/>
      <dgm:spPr/>
      <dgm:t>
        <a:bodyPr/>
        <a:lstStyle/>
        <a:p>
          <a:r>
            <a:rPr lang="en-US" sz="1800" b="1" dirty="0">
              <a:solidFill>
                <a:srgbClr val="002060"/>
              </a:solidFill>
            </a:rPr>
            <a:t>Based on established astrophysical criteria and key features</a:t>
          </a:r>
        </a:p>
      </dgm:t>
    </dgm:pt>
    <dgm:pt modelId="{220A898F-2B23-4EEA-8E2B-9BF9F535685E}" type="parTrans" cxnId="{B199A588-B754-4F49-803D-86FB0B65D9F9}">
      <dgm:prSet/>
      <dgm:spPr/>
      <dgm:t>
        <a:bodyPr/>
        <a:lstStyle/>
        <a:p>
          <a:endParaRPr lang="en-US"/>
        </a:p>
      </dgm:t>
    </dgm:pt>
    <dgm:pt modelId="{DFFC61B9-31CF-4E32-AEE7-FE9B87E34B65}" type="sibTrans" cxnId="{B199A588-B754-4F49-803D-86FB0B65D9F9}">
      <dgm:prSet/>
      <dgm:spPr/>
      <dgm:t>
        <a:bodyPr/>
        <a:lstStyle/>
        <a:p>
          <a:endParaRPr lang="en-US"/>
        </a:p>
      </dgm:t>
    </dgm:pt>
    <dgm:pt modelId="{F2CB99E6-DF1C-416E-B273-17DD52E9E328}" type="pres">
      <dgm:prSet presAssocID="{35B8E8F9-BC25-4D38-AD26-2D4AE8CB792F}" presName="linear" presStyleCnt="0">
        <dgm:presLayoutVars>
          <dgm:animLvl val="lvl"/>
          <dgm:resizeHandles val="exact"/>
        </dgm:presLayoutVars>
      </dgm:prSet>
      <dgm:spPr/>
    </dgm:pt>
    <dgm:pt modelId="{84904380-BA73-494C-B8F1-63AD10CDE888}" type="pres">
      <dgm:prSet presAssocID="{81A4BEB5-A07A-4E07-81A5-0065AED8A7D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ECF4B361-7378-4E97-A76D-1585265232D8}" type="pres">
      <dgm:prSet presAssocID="{8BD4E692-CAD7-4427-AFCB-6A9E1CCE66D2}" presName="spacer" presStyleCnt="0"/>
      <dgm:spPr/>
    </dgm:pt>
    <dgm:pt modelId="{0F8332E9-5772-48B2-890F-18B8F6C15012}" type="pres">
      <dgm:prSet presAssocID="{DD3C639A-FD24-4C76-8288-6B091A99A7EA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AE0FD19-30EC-4019-B63E-BF383F86CC32}" type="pres">
      <dgm:prSet presAssocID="{DD3C639A-FD24-4C76-8288-6B091A99A7EA}" presName="childText" presStyleLbl="revTx" presStyleIdx="0" presStyleCnt="2">
        <dgm:presLayoutVars>
          <dgm:bulletEnabled val="1"/>
        </dgm:presLayoutVars>
      </dgm:prSet>
      <dgm:spPr/>
    </dgm:pt>
    <dgm:pt modelId="{88714495-AC12-42BA-9BE3-A146CE50DF3E}" type="pres">
      <dgm:prSet presAssocID="{002615C3-9FCD-488C-961E-041441999B81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A563798A-A5EE-4753-9C74-88ED0DA08AC1}" type="pres">
      <dgm:prSet presAssocID="{002615C3-9FCD-488C-961E-041441999B81}" presName="childText" presStyleLbl="revTx" presStyleIdx="1" presStyleCnt="2">
        <dgm:presLayoutVars>
          <dgm:bulletEnabled val="1"/>
        </dgm:presLayoutVars>
      </dgm:prSet>
      <dgm:spPr/>
    </dgm:pt>
    <dgm:pt modelId="{79D8C647-8472-4064-832F-D786B92BF6ED}" type="pres">
      <dgm:prSet presAssocID="{D532D37F-FB3A-48C7-8707-52BA03074187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51F19BB2-9D13-44B2-94D8-FC154E11C599}" type="pres">
      <dgm:prSet presAssocID="{18930C2B-984E-497B-93F8-C960B4886CCD}" presName="spacer" presStyleCnt="0"/>
      <dgm:spPr/>
    </dgm:pt>
    <dgm:pt modelId="{82906A68-874A-4BC2-9C67-56DD4986177D}" type="pres">
      <dgm:prSet presAssocID="{C20E6EFD-21F0-4D0A-AECD-8CE77A3971CB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4799075E-3D61-4DE6-93FF-A753B5A16670}" type="pres">
      <dgm:prSet presAssocID="{E2BD105C-57A5-49FD-8B21-4EE735E78B2B}" presName="spacer" presStyleCnt="0"/>
      <dgm:spPr/>
    </dgm:pt>
    <dgm:pt modelId="{2E5D12A3-6915-4507-A22A-2559096B732F}" type="pres">
      <dgm:prSet presAssocID="{1EE3437E-81A2-411A-B726-30B095385352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64FAD826-D2A4-47F5-AAB7-22C17782136B}" type="presOf" srcId="{35B8E8F9-BC25-4D38-AD26-2D4AE8CB792F}" destId="{F2CB99E6-DF1C-416E-B273-17DD52E9E328}" srcOrd="0" destOrd="0" presId="urn:microsoft.com/office/officeart/2005/8/layout/vList2"/>
    <dgm:cxn modelId="{E48F2A36-4DF8-47D8-B33B-D57F58B62934}" srcId="{35B8E8F9-BC25-4D38-AD26-2D4AE8CB792F}" destId="{1EE3437E-81A2-411A-B726-30B095385352}" srcOrd="5" destOrd="0" parTransId="{73912BDD-4E63-46FB-9FB8-13CD7695F31A}" sibTransId="{E90E6FE0-A19D-423B-9D45-C0080F5950E4}"/>
    <dgm:cxn modelId="{B257A13D-558E-41A4-9943-58B0817DEA39}" type="presOf" srcId="{002615C3-9FCD-488C-961E-041441999B81}" destId="{88714495-AC12-42BA-9BE3-A146CE50DF3E}" srcOrd="0" destOrd="0" presId="urn:microsoft.com/office/officeart/2005/8/layout/vList2"/>
    <dgm:cxn modelId="{D964425D-5D9B-4050-A728-7B05A23CD2EC}" srcId="{DD3C639A-FD24-4C76-8288-6B091A99A7EA}" destId="{031A36B4-40B0-431D-BDDD-7022023A8BBB}" srcOrd="0" destOrd="0" parTransId="{3E6463A4-7F04-45F7-860B-F4BDCD9DB615}" sibTransId="{2C362D45-F647-4F71-88EB-1B866A5E5A21}"/>
    <dgm:cxn modelId="{239F1345-A25B-4958-869B-5DFE60CE758E}" type="presOf" srcId="{FBF37E4E-16F0-4D45-AD7E-8B7C4357347B}" destId="{A563798A-A5EE-4753-9C74-88ED0DA08AC1}" srcOrd="0" destOrd="2" presId="urn:microsoft.com/office/officeart/2005/8/layout/vList2"/>
    <dgm:cxn modelId="{3C011A69-54F9-48FA-8C8D-1C38BA9F654C}" type="presOf" srcId="{1C97D4CB-3ECA-41FC-ACAB-FFE512565EBB}" destId="{A563798A-A5EE-4753-9C74-88ED0DA08AC1}" srcOrd="0" destOrd="4" presId="urn:microsoft.com/office/officeart/2005/8/layout/vList2"/>
    <dgm:cxn modelId="{BDD86E6B-73B5-44E2-9F65-06B8D5A49D8E}" srcId="{35B8E8F9-BC25-4D38-AD26-2D4AE8CB792F}" destId="{DD3C639A-FD24-4C76-8288-6B091A99A7EA}" srcOrd="1" destOrd="0" parTransId="{52661484-B2C0-4B5C-B179-75B38B71F6C7}" sibTransId="{B3494A75-99D3-4DA9-983F-C955799BE294}"/>
    <dgm:cxn modelId="{4E73154C-9B15-45BE-BB8C-BEEBD99D926C}" type="presOf" srcId="{031A36B4-40B0-431D-BDDD-7022023A8BBB}" destId="{2AE0FD19-30EC-4019-B63E-BF383F86CC32}" srcOrd="0" destOrd="0" presId="urn:microsoft.com/office/officeart/2005/8/layout/vList2"/>
    <dgm:cxn modelId="{CEF64E6E-9F84-44A2-8852-10A64D38D81D}" type="presOf" srcId="{81A4BEB5-A07A-4E07-81A5-0065AED8A7D6}" destId="{84904380-BA73-494C-B8F1-63AD10CDE888}" srcOrd="0" destOrd="0" presId="urn:microsoft.com/office/officeart/2005/8/layout/vList2"/>
    <dgm:cxn modelId="{FFB76154-D2DC-44F7-90DF-E9491F30C2EC}" type="presOf" srcId="{EDF63BDE-DDAC-484F-A8CF-5053CBD431E9}" destId="{A563798A-A5EE-4753-9C74-88ED0DA08AC1}" srcOrd="0" destOrd="3" presId="urn:microsoft.com/office/officeart/2005/8/layout/vList2"/>
    <dgm:cxn modelId="{CCD7F378-25A9-4D43-97D6-4393B37E7FA0}" type="presOf" srcId="{AC66707A-F3A7-45B3-B992-EEB34CCDD8FE}" destId="{2AE0FD19-30EC-4019-B63E-BF383F86CC32}" srcOrd="0" destOrd="1" presId="urn:microsoft.com/office/officeart/2005/8/layout/vList2"/>
    <dgm:cxn modelId="{AA88FD7C-935C-4602-9346-B421D0B5C193}" srcId="{35B8E8F9-BC25-4D38-AD26-2D4AE8CB792F}" destId="{D532D37F-FB3A-48C7-8707-52BA03074187}" srcOrd="3" destOrd="0" parTransId="{416CEC92-6351-4ABB-B3EC-EE9B83B05E45}" sibTransId="{18930C2B-984E-497B-93F8-C960B4886CCD}"/>
    <dgm:cxn modelId="{BF197683-A6C9-43DB-B766-9AAB5659804E}" srcId="{DD3C639A-FD24-4C76-8288-6B091A99A7EA}" destId="{AC66707A-F3A7-45B3-B992-EEB34CCDD8FE}" srcOrd="1" destOrd="0" parTransId="{CD22319A-8686-43F8-B193-6EE2CFFA9AF9}" sibTransId="{0E207978-B888-4992-9151-22EA1105AFAE}"/>
    <dgm:cxn modelId="{7AFF7487-9712-4860-A879-57F3BD55B421}" srcId="{35B8E8F9-BC25-4D38-AD26-2D4AE8CB792F}" destId="{C20E6EFD-21F0-4D0A-AECD-8CE77A3971CB}" srcOrd="4" destOrd="0" parTransId="{B3B13A59-345E-414F-ABCD-0FE4AB9006EF}" sibTransId="{E2BD105C-57A5-49FD-8B21-4EE735E78B2B}"/>
    <dgm:cxn modelId="{B199A588-B754-4F49-803D-86FB0B65D9F9}" srcId="{002615C3-9FCD-488C-961E-041441999B81}" destId="{1C97D4CB-3ECA-41FC-ACAB-FFE512565EBB}" srcOrd="4" destOrd="0" parTransId="{220A898F-2B23-4EEA-8E2B-9BF9F535685E}" sibTransId="{DFFC61B9-31CF-4E32-AEE7-FE9B87E34B65}"/>
    <dgm:cxn modelId="{683D7D8F-981E-4657-802B-1DF3ADE5B36E}" srcId="{002615C3-9FCD-488C-961E-041441999B81}" destId="{EDF63BDE-DDAC-484F-A8CF-5053CBD431E9}" srcOrd="3" destOrd="0" parTransId="{C785B211-C17D-4476-82B5-B819C7C23BE4}" sibTransId="{3A16F037-5129-42E0-A88C-4748A0A9F303}"/>
    <dgm:cxn modelId="{90138396-7717-47A4-B6B0-BD2D33D46554}" srcId="{35B8E8F9-BC25-4D38-AD26-2D4AE8CB792F}" destId="{81A4BEB5-A07A-4E07-81A5-0065AED8A7D6}" srcOrd="0" destOrd="0" parTransId="{0F08A6B9-FC85-4F15-BDDD-3C4DB3BCB597}" sibTransId="{8BD4E692-CAD7-4427-AFCB-6A9E1CCE66D2}"/>
    <dgm:cxn modelId="{FF9DE89E-C992-4370-94AA-64890E1F9DF7}" type="presOf" srcId="{C20E6EFD-21F0-4D0A-AECD-8CE77A3971CB}" destId="{82906A68-874A-4BC2-9C67-56DD4986177D}" srcOrd="0" destOrd="0" presId="urn:microsoft.com/office/officeart/2005/8/layout/vList2"/>
    <dgm:cxn modelId="{E7992D9F-9905-41E2-8D82-203ED6E96FC1}" srcId="{35B8E8F9-BC25-4D38-AD26-2D4AE8CB792F}" destId="{002615C3-9FCD-488C-961E-041441999B81}" srcOrd="2" destOrd="0" parTransId="{0AAB7716-56AC-44AF-9D1F-EDE0916D64A8}" sibTransId="{16156967-F902-4A7B-9741-175C6C2C4A31}"/>
    <dgm:cxn modelId="{8739C1A0-7553-4E30-85CB-63A07EFF8090}" type="presOf" srcId="{D1958E3C-4321-4FFE-8222-796F87AFE8C5}" destId="{A563798A-A5EE-4753-9C74-88ED0DA08AC1}" srcOrd="0" destOrd="0" presId="urn:microsoft.com/office/officeart/2005/8/layout/vList2"/>
    <dgm:cxn modelId="{CE4503AD-79E6-475F-A998-EAB8F57F02B2}" type="presOf" srcId="{D532D37F-FB3A-48C7-8707-52BA03074187}" destId="{79D8C647-8472-4064-832F-D786B92BF6ED}" srcOrd="0" destOrd="0" presId="urn:microsoft.com/office/officeart/2005/8/layout/vList2"/>
    <dgm:cxn modelId="{C70B23B1-3900-418E-946E-073F6BD5A693}" type="presOf" srcId="{1EE3437E-81A2-411A-B726-30B095385352}" destId="{2E5D12A3-6915-4507-A22A-2559096B732F}" srcOrd="0" destOrd="0" presId="urn:microsoft.com/office/officeart/2005/8/layout/vList2"/>
    <dgm:cxn modelId="{6E5E2EB2-CBD3-4FE5-9571-DE35C244AA12}" srcId="{002615C3-9FCD-488C-961E-041441999B81}" destId="{FBF37E4E-16F0-4D45-AD7E-8B7C4357347B}" srcOrd="2" destOrd="0" parTransId="{40596DA8-7E3E-4734-BA87-9A2D9A5639D7}" sibTransId="{C41A7235-6097-4518-86F6-DEAE8333A786}"/>
    <dgm:cxn modelId="{6BC522D5-84C2-440A-92BA-961D47E1A962}" srcId="{002615C3-9FCD-488C-961E-041441999B81}" destId="{09862525-37E1-4B7A-8959-EDC929E26624}" srcOrd="1" destOrd="0" parTransId="{73D1C724-FAED-4E14-9FDF-0A7152A14281}" sibTransId="{D0E8CBF7-68E9-44AA-B14D-A2E7D1BE84F6}"/>
    <dgm:cxn modelId="{695E07D9-C1C7-4483-BE50-A594E1C9BAAB}" type="presOf" srcId="{DD3C639A-FD24-4C76-8288-6B091A99A7EA}" destId="{0F8332E9-5772-48B2-890F-18B8F6C15012}" srcOrd="0" destOrd="0" presId="urn:microsoft.com/office/officeart/2005/8/layout/vList2"/>
    <dgm:cxn modelId="{81CF9DDF-AD88-4B36-8C8A-550641FDDD96}" srcId="{002615C3-9FCD-488C-961E-041441999B81}" destId="{D1958E3C-4321-4FFE-8222-796F87AFE8C5}" srcOrd="0" destOrd="0" parTransId="{9410FB2B-A765-460F-A23B-62C7FE754AB1}" sibTransId="{F6EA8F15-FBFB-4901-830F-54324837CD1C}"/>
    <dgm:cxn modelId="{8D8611EE-78B8-4284-80C0-DCF459CA837D}" type="presOf" srcId="{09862525-37E1-4B7A-8959-EDC929E26624}" destId="{A563798A-A5EE-4753-9C74-88ED0DA08AC1}" srcOrd="0" destOrd="1" presId="urn:microsoft.com/office/officeart/2005/8/layout/vList2"/>
    <dgm:cxn modelId="{2E582945-A9E2-4BE8-B242-56AE999C1FC7}" type="presParOf" srcId="{F2CB99E6-DF1C-416E-B273-17DD52E9E328}" destId="{84904380-BA73-494C-B8F1-63AD10CDE888}" srcOrd="0" destOrd="0" presId="urn:microsoft.com/office/officeart/2005/8/layout/vList2"/>
    <dgm:cxn modelId="{82B787CC-2AEA-49B7-8983-A7D58CE45541}" type="presParOf" srcId="{F2CB99E6-DF1C-416E-B273-17DD52E9E328}" destId="{ECF4B361-7378-4E97-A76D-1585265232D8}" srcOrd="1" destOrd="0" presId="urn:microsoft.com/office/officeart/2005/8/layout/vList2"/>
    <dgm:cxn modelId="{2641675E-38D2-4D58-847E-AB294249EEB7}" type="presParOf" srcId="{F2CB99E6-DF1C-416E-B273-17DD52E9E328}" destId="{0F8332E9-5772-48B2-890F-18B8F6C15012}" srcOrd="2" destOrd="0" presId="urn:microsoft.com/office/officeart/2005/8/layout/vList2"/>
    <dgm:cxn modelId="{C5048340-881F-4C66-A148-94C1B95F85A3}" type="presParOf" srcId="{F2CB99E6-DF1C-416E-B273-17DD52E9E328}" destId="{2AE0FD19-30EC-4019-B63E-BF383F86CC32}" srcOrd="3" destOrd="0" presId="urn:microsoft.com/office/officeart/2005/8/layout/vList2"/>
    <dgm:cxn modelId="{09C7E82F-CA17-4BC3-89C6-947AB1EE82E7}" type="presParOf" srcId="{F2CB99E6-DF1C-416E-B273-17DD52E9E328}" destId="{88714495-AC12-42BA-9BE3-A146CE50DF3E}" srcOrd="4" destOrd="0" presId="urn:microsoft.com/office/officeart/2005/8/layout/vList2"/>
    <dgm:cxn modelId="{C2949776-BD2B-4F7B-9BA4-A66937E90C94}" type="presParOf" srcId="{F2CB99E6-DF1C-416E-B273-17DD52E9E328}" destId="{A563798A-A5EE-4753-9C74-88ED0DA08AC1}" srcOrd="5" destOrd="0" presId="urn:microsoft.com/office/officeart/2005/8/layout/vList2"/>
    <dgm:cxn modelId="{B53D1217-3261-4459-B72B-D1E94F807990}" type="presParOf" srcId="{F2CB99E6-DF1C-416E-B273-17DD52E9E328}" destId="{79D8C647-8472-4064-832F-D786B92BF6ED}" srcOrd="6" destOrd="0" presId="urn:microsoft.com/office/officeart/2005/8/layout/vList2"/>
    <dgm:cxn modelId="{F8496F05-4A93-4734-8787-AF284C04917C}" type="presParOf" srcId="{F2CB99E6-DF1C-416E-B273-17DD52E9E328}" destId="{51F19BB2-9D13-44B2-94D8-FC154E11C599}" srcOrd="7" destOrd="0" presId="urn:microsoft.com/office/officeart/2005/8/layout/vList2"/>
    <dgm:cxn modelId="{2E134AA2-D0E2-4946-BA05-7EA66E709955}" type="presParOf" srcId="{F2CB99E6-DF1C-416E-B273-17DD52E9E328}" destId="{82906A68-874A-4BC2-9C67-56DD4986177D}" srcOrd="8" destOrd="0" presId="urn:microsoft.com/office/officeart/2005/8/layout/vList2"/>
    <dgm:cxn modelId="{F542F325-1B11-47CE-9955-3BB85F2BCF59}" type="presParOf" srcId="{F2CB99E6-DF1C-416E-B273-17DD52E9E328}" destId="{4799075E-3D61-4DE6-93FF-A753B5A16670}" srcOrd="9" destOrd="0" presId="urn:microsoft.com/office/officeart/2005/8/layout/vList2"/>
    <dgm:cxn modelId="{FF6B6707-3DF8-423E-9913-CD068F78B3CE}" type="presParOf" srcId="{F2CB99E6-DF1C-416E-B273-17DD52E9E328}" destId="{2E5D12A3-6915-4507-A22A-2559096B732F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AD0FC9-5003-4822-BD91-661C5F29E693}">
      <dsp:nvSpPr>
        <dsp:cNvPr id="0" name=""/>
        <dsp:cNvSpPr/>
      </dsp:nvSpPr>
      <dsp:spPr>
        <a:xfrm>
          <a:off x="0" y="38569"/>
          <a:ext cx="6259087" cy="655200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Over 6,071 confirmed exoplanets discovered from ground- &amp; space- based missions</a:t>
          </a:r>
        </a:p>
      </dsp:txBody>
      <dsp:txXfrm>
        <a:off x="31984" y="70553"/>
        <a:ext cx="6195119" cy="591232"/>
      </dsp:txXfrm>
    </dsp:sp>
    <dsp:sp modelId="{653A6F2A-CA3A-4415-862E-AF83E3CD4964}">
      <dsp:nvSpPr>
        <dsp:cNvPr id="0" name=""/>
        <dsp:cNvSpPr/>
      </dsp:nvSpPr>
      <dsp:spPr>
        <a:xfrm>
          <a:off x="0" y="810838"/>
          <a:ext cx="6259087" cy="655200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Using data analysis and 3 machine learning models</a:t>
          </a:r>
        </a:p>
      </dsp:txBody>
      <dsp:txXfrm>
        <a:off x="31984" y="842822"/>
        <a:ext cx="6195119" cy="591232"/>
      </dsp:txXfrm>
    </dsp:sp>
    <dsp:sp modelId="{A2AC0CFF-5A64-42A4-A3AF-FFA72BCD5058}">
      <dsp:nvSpPr>
        <dsp:cNvPr id="0" name=""/>
        <dsp:cNvSpPr/>
      </dsp:nvSpPr>
      <dsp:spPr>
        <a:xfrm>
          <a:off x="0" y="1440531"/>
          <a:ext cx="6259087" cy="815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726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1 unsupervised learning model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2 supervised learning models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Based on key planetary and stellar features</a:t>
          </a:r>
        </a:p>
      </dsp:txBody>
      <dsp:txXfrm>
        <a:off x="0" y="1440531"/>
        <a:ext cx="6259087" cy="815062"/>
      </dsp:txXfrm>
    </dsp:sp>
    <dsp:sp modelId="{D6118145-62B3-4381-BC9F-9C9C0F18D3F1}">
      <dsp:nvSpPr>
        <dsp:cNvPr id="0" name=""/>
        <dsp:cNvSpPr/>
      </dsp:nvSpPr>
      <dsp:spPr>
        <a:xfrm>
          <a:off x="0" y="2256290"/>
          <a:ext cx="6259087" cy="655200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Habitability criteria based on established astrophysical models</a:t>
          </a:r>
        </a:p>
      </dsp:txBody>
      <dsp:txXfrm>
        <a:off x="31984" y="2288274"/>
        <a:ext cx="6195119" cy="591232"/>
      </dsp:txXfrm>
    </dsp:sp>
    <dsp:sp modelId="{8FD04824-CE2E-4B3F-9C98-45E9DB772C6F}">
      <dsp:nvSpPr>
        <dsp:cNvPr id="0" name=""/>
        <dsp:cNvSpPr/>
      </dsp:nvSpPr>
      <dsp:spPr>
        <a:xfrm>
          <a:off x="0" y="2923989"/>
          <a:ext cx="6259087" cy="1086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726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Earth- or Super-Earth-sized rocky planets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Orbiting Sun-like (Type-G) Main Sequence stars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Located within the Habitable Zone (HZ)
Inside the Galactic Habitable Zone (GHZ)</a:t>
          </a:r>
        </a:p>
      </dsp:txBody>
      <dsp:txXfrm>
        <a:off x="0" y="2923989"/>
        <a:ext cx="6259087" cy="1086750"/>
      </dsp:txXfrm>
    </dsp:sp>
    <dsp:sp modelId="{F9B7E9F9-0FA0-4EE9-9886-17C5287560DD}">
      <dsp:nvSpPr>
        <dsp:cNvPr id="0" name=""/>
        <dsp:cNvSpPr/>
      </dsp:nvSpPr>
      <dsp:spPr>
        <a:xfrm>
          <a:off x="0" y="4006782"/>
          <a:ext cx="6259087" cy="655200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goal of this project</a:t>
          </a:r>
        </a:p>
      </dsp:txBody>
      <dsp:txXfrm>
        <a:off x="31984" y="4038766"/>
        <a:ext cx="6195119" cy="591232"/>
      </dsp:txXfrm>
    </dsp:sp>
    <dsp:sp modelId="{89C7D0C6-6139-40B0-BD0E-D892EE5B24ED}">
      <dsp:nvSpPr>
        <dsp:cNvPr id="0" name=""/>
        <dsp:cNvSpPr/>
      </dsp:nvSpPr>
      <dsp:spPr>
        <a:xfrm>
          <a:off x="0" y="4661982"/>
          <a:ext cx="6259087" cy="126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726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Demonstrate application of computational modeling in Astronomy and Astrophysics.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Enhance understanding of exoplanet formation, classification, habitability.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Accelerate the discovery process of exoplanets.</a:t>
          </a:r>
        </a:p>
      </dsp:txBody>
      <dsp:txXfrm>
        <a:off x="0" y="4661982"/>
        <a:ext cx="6259087" cy="12678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904380-BA73-494C-B8F1-63AD10CDE888}">
      <dsp:nvSpPr>
        <dsp:cNvPr id="0" name=""/>
        <dsp:cNvSpPr/>
      </dsp:nvSpPr>
      <dsp:spPr>
        <a:xfrm>
          <a:off x="0" y="225581"/>
          <a:ext cx="8839200" cy="455715"/>
        </a:xfrm>
        <a:prstGeom prst="roundRect">
          <a:avLst/>
        </a:prstGeom>
        <a:solidFill>
          <a:srgbClr val="00194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kern="1200" dirty="0">
              <a:solidFill>
                <a:schemeClr val="bg1"/>
              </a:solidFill>
            </a:rPr>
            <a:t>Utilizes NASA’s Exoplanet Archive to analyze large-scale planetary and stellar data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247827"/>
        <a:ext cx="8794708" cy="411223"/>
      </dsp:txXfrm>
    </dsp:sp>
    <dsp:sp modelId="{0F8332E9-5772-48B2-890F-18B8F6C15012}">
      <dsp:nvSpPr>
        <dsp:cNvPr id="0" name=""/>
        <dsp:cNvSpPr/>
      </dsp:nvSpPr>
      <dsp:spPr>
        <a:xfrm>
          <a:off x="0" y="736016"/>
          <a:ext cx="8839200" cy="455715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kern="1200" dirty="0">
              <a:solidFill>
                <a:schemeClr val="bg1"/>
              </a:solidFill>
            </a:rPr>
            <a:t>Addresses challenges in exoplanet characterization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758262"/>
        <a:ext cx="8794708" cy="411223"/>
      </dsp:txXfrm>
    </dsp:sp>
    <dsp:sp modelId="{2AE0FD19-30EC-4019-B63E-BF383F86CC32}">
      <dsp:nvSpPr>
        <dsp:cNvPr id="0" name=""/>
        <dsp:cNvSpPr/>
      </dsp:nvSpPr>
      <dsp:spPr>
        <a:xfrm>
          <a:off x="0" y="1191731"/>
          <a:ext cx="8839200" cy="609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645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Implementing three machine learning models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Applies a structured, scalable, and reproduceable data-driven framework</a:t>
          </a:r>
        </a:p>
      </dsp:txBody>
      <dsp:txXfrm>
        <a:off x="0" y="1191731"/>
        <a:ext cx="8839200" cy="609615"/>
      </dsp:txXfrm>
    </dsp:sp>
    <dsp:sp modelId="{88714495-AC12-42BA-9BE3-A146CE50DF3E}">
      <dsp:nvSpPr>
        <dsp:cNvPr id="0" name=""/>
        <dsp:cNvSpPr/>
      </dsp:nvSpPr>
      <dsp:spPr>
        <a:xfrm>
          <a:off x="0" y="1801346"/>
          <a:ext cx="8839200" cy="455715"/>
        </a:xfrm>
        <a:prstGeom prst="roundRect">
          <a:avLst/>
        </a:prstGeom>
        <a:solidFill>
          <a:srgbClr val="002A7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bg1"/>
              </a:solidFill>
            </a:rPr>
            <a:t>Combines unsupervised and supervised models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1823592"/>
        <a:ext cx="8794708" cy="411223"/>
      </dsp:txXfrm>
    </dsp:sp>
    <dsp:sp modelId="{A563798A-A5EE-4753-9C74-88ED0DA08AC1}">
      <dsp:nvSpPr>
        <dsp:cNvPr id="0" name=""/>
        <dsp:cNvSpPr/>
      </dsp:nvSpPr>
      <dsp:spPr>
        <a:xfrm>
          <a:off x="0" y="2257061"/>
          <a:ext cx="8839200" cy="1533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645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Explore feature relationships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Classify exoplanets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Predict exoplanet habitability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Identifies Earth-like exoplanet candidates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Based on established astrophysical criteria and key features</a:t>
          </a:r>
        </a:p>
      </dsp:txBody>
      <dsp:txXfrm>
        <a:off x="0" y="2257061"/>
        <a:ext cx="8839200" cy="1533870"/>
      </dsp:txXfrm>
    </dsp:sp>
    <dsp:sp modelId="{79D8C647-8472-4064-832F-D786B92BF6ED}">
      <dsp:nvSpPr>
        <dsp:cNvPr id="0" name=""/>
        <dsp:cNvSpPr/>
      </dsp:nvSpPr>
      <dsp:spPr>
        <a:xfrm>
          <a:off x="0" y="3790931"/>
          <a:ext cx="8839200" cy="455715"/>
        </a:xfrm>
        <a:prstGeom prst="roundRect">
          <a:avLst/>
        </a:prstGeom>
        <a:solidFill>
          <a:srgbClr val="00379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kern="1200" dirty="0">
              <a:solidFill>
                <a:schemeClr val="bg1"/>
              </a:solidFill>
            </a:rPr>
            <a:t>Provides interpretable results through feature importance and clustering analysis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3813177"/>
        <a:ext cx="8794708" cy="411223"/>
      </dsp:txXfrm>
    </dsp:sp>
    <dsp:sp modelId="{82906A68-874A-4BC2-9C67-56DD4986177D}">
      <dsp:nvSpPr>
        <dsp:cNvPr id="0" name=""/>
        <dsp:cNvSpPr/>
      </dsp:nvSpPr>
      <dsp:spPr>
        <a:xfrm>
          <a:off x="0" y="4301366"/>
          <a:ext cx="8839200" cy="455715"/>
        </a:xfrm>
        <a:prstGeom prst="roundRect">
          <a:avLst/>
        </a:prstGeom>
        <a:solidFill>
          <a:srgbClr val="0042B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kern="1200" dirty="0">
              <a:solidFill>
                <a:schemeClr val="bg1"/>
              </a:solidFill>
            </a:rPr>
            <a:t>Highlights the value of computational modeling in Astronomy &amp; Astrophysics analyses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4323612"/>
        <a:ext cx="8794708" cy="411223"/>
      </dsp:txXfrm>
    </dsp:sp>
    <dsp:sp modelId="{2E5D12A3-6915-4507-A22A-2559096B732F}">
      <dsp:nvSpPr>
        <dsp:cNvPr id="0" name=""/>
        <dsp:cNvSpPr/>
      </dsp:nvSpPr>
      <dsp:spPr>
        <a:xfrm>
          <a:off x="0" y="4811801"/>
          <a:ext cx="8839200" cy="455715"/>
        </a:xfrm>
        <a:prstGeom prst="roundRect">
          <a:avLst/>
        </a:prstGeom>
        <a:solidFill>
          <a:srgbClr val="004BD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kern="1200" dirty="0">
              <a:solidFill>
                <a:schemeClr val="bg1"/>
              </a:solidFill>
            </a:rPr>
            <a:t>Contributes to accelerating future exoplanet discovery and habitability assessment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4834047"/>
        <a:ext cx="8794708" cy="4112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DC4A2-C4F5-44F7-8F37-954860B52613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87D4C-34D9-4CF8-B827-D246EDD71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98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87D4C-34D9-4CF8-B827-D246EDD71D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401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B1C02-0A59-9A44-DF1F-9174CD76F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0E3A60E9-BD14-AC02-F8C7-43683F7C20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57D16D47-5576-4B63-A9BF-284D6F46BFA1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D8A2E8D7-4CC0-ECD2-0768-BA7F6F12AE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A8DD7D62-B097-4AF0-83E9-3BCCA5415F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486400" cy="4114800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>
              <a:tabLst>
                <a:tab pos="0" algn="l"/>
              </a:tabLst>
            </a:pPr>
            <a:endParaRPr lang="en-US" altLang="en-US" dirty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774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A2746-2976-5591-9804-7A6CF791E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77BFF886-5767-69FD-277B-1186881DF5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57D16D47-5576-4B63-A9BF-284D6F46BFA1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AE7D431C-D141-05DF-C371-643F5F8287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A6319BB1-8330-27FC-B5B8-6CC620E27C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486400" cy="4114800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>
              <a:tabLst>
                <a:tab pos="0" algn="l"/>
              </a:tabLst>
            </a:pPr>
            <a:endParaRPr lang="en-US" altLang="en-US" dirty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213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57D16D47-5576-4B63-A9BF-284D6F46BFA1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486400" cy="4114800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>
              <a:tabLst>
                <a:tab pos="0" algn="l"/>
              </a:tabLst>
            </a:pPr>
            <a:endParaRPr lang="en-US" altLang="en-US" dirty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874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91594-DAE3-6529-21F4-A08F47792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EF7EB0FE-7707-27F8-D348-271A7BD54F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57D16D47-5576-4B63-A9BF-284D6F46BFA1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9C62722A-4BF2-8A32-0502-577BA8BADE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23CB0275-2E96-C0E2-62A3-185D1FE32D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486400" cy="4114800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>
              <a:tabLst>
                <a:tab pos="0" algn="l"/>
              </a:tabLst>
            </a:pPr>
            <a:endParaRPr lang="en-US" altLang="en-US" dirty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466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87D4C-34D9-4CF8-B827-D246EDD71D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674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258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239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388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56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02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05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72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14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319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037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google.com/url?sa=i&amp;rct=j&amp;q=&amp;esrc=s&amp;source=images&amp;cd=&amp;cad=rja&amp;uact=8&amp;ved=0CAcQjRxqFQoTCM-LycqMgskCFQQZPgodoSsFag&amp;url=http://www.planethunters.org/&amp;psig=AFQjCNFpkEOS9yNmYWs4AzbRA9HnULN0EA&amp;ust=1447115771819664" TargetMode="Externa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alactic Enigma: The mystery of a dark matter-free galaxy">
            <a:extLst>
              <a:ext uri="{FF2B5EF4-FFF2-40B4-BE49-F238E27FC236}">
                <a16:creationId xmlns:a16="http://schemas.microsoft.com/office/drawing/2014/main" id="{044D4DB7-3AC4-D133-F55F-42EC94815F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50" r="12877"/>
          <a:stretch>
            <a:fillRect/>
          </a:stretch>
        </p:blipFill>
        <p:spPr bwMode="auto">
          <a:xfrm>
            <a:off x="0" y="-144463"/>
            <a:ext cx="9144000" cy="655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167437"/>
            <a:ext cx="8839200" cy="2243941"/>
          </a:xfrm>
        </p:spPr>
        <p:txBody>
          <a:bodyPr anchor="t">
            <a:no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Predicting Exoplanet Habitability from NASA using Machine Learning and Data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3637" y="3843534"/>
            <a:ext cx="8177878" cy="23475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Samia Mahmood</a:t>
            </a:r>
            <a:endParaRPr lang="en-US" sz="2800" b="1" dirty="0">
              <a:solidFill>
                <a:srgbClr val="C5C5FF"/>
              </a:solidFill>
            </a:endParaRPr>
          </a:p>
          <a:p>
            <a:r>
              <a:rPr lang="en-US" sz="2300" b="1" dirty="0">
                <a:solidFill>
                  <a:srgbClr val="C5C5FF"/>
                </a:solidFill>
              </a:rPr>
              <a:t>DS-450: Data Science Senior Capstone</a:t>
            </a:r>
          </a:p>
          <a:p>
            <a:r>
              <a:rPr lang="en-US" sz="2300" b="1" dirty="0">
                <a:solidFill>
                  <a:srgbClr val="C5C5FF"/>
                </a:solidFill>
              </a:rPr>
              <a:t>January 11, 2026</a:t>
            </a:r>
            <a:br>
              <a:rPr lang="en-US" sz="3600" b="1" dirty="0">
                <a:solidFill>
                  <a:srgbClr val="E8D1FF"/>
                </a:solidFill>
                <a:latin typeface="Calibri Light" panose="020F0302020204030204"/>
                <a:ea typeface="+mj-ea"/>
                <a:cs typeface="+mj-cs"/>
              </a:rPr>
            </a:br>
            <a:endParaRPr lang="en-US" sz="3200" dirty="0">
              <a:solidFill>
                <a:srgbClr val="E8D1FF"/>
              </a:solidFill>
            </a:endParaRPr>
          </a:p>
        </p:txBody>
      </p:sp>
      <p:pic>
        <p:nvPicPr>
          <p:cNvPr id="1026" name="Picture 2" descr="G:\KEPLER DATA ANALYSIS-BU\BU LOGO\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811" y="3761688"/>
            <a:ext cx="1329267" cy="163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Image result for NASA Kepler logo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Image result for NASA Kepler logo"/>
          <p:cNvSpPr>
            <a:spLocks noChangeAspect="1" noChangeArrowheads="1"/>
          </p:cNvSpPr>
          <p:nvPr/>
        </p:nvSpPr>
        <p:spPr bwMode="auto">
          <a:xfrm>
            <a:off x="15240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Image result for NASA Kepler logo"/>
          <p:cNvSpPr>
            <a:spLocks noChangeAspect="1" noChangeArrowheads="1"/>
          </p:cNvSpPr>
          <p:nvPr/>
        </p:nvSpPr>
        <p:spPr bwMode="auto">
          <a:xfrm>
            <a:off x="304800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http://www.planethunters.org/images/logos/nasa.png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7" y="3860640"/>
            <a:ext cx="1905000" cy="153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600A93-3C72-D817-BFF5-46D70EBBDB70}"/>
              </a:ext>
            </a:extLst>
          </p:cNvPr>
          <p:cNvSpPr/>
          <p:nvPr/>
        </p:nvSpPr>
        <p:spPr>
          <a:xfrm>
            <a:off x="0" y="6407710"/>
            <a:ext cx="9144000" cy="526490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0C45AE-1448-35A6-868B-8A065BAE0E0A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21266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7093B-A835-FA50-3A03-83C2AE478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0" name="Rectangle 6">
            <a:extLst>
              <a:ext uri="{FF2B5EF4-FFF2-40B4-BE49-F238E27FC236}">
                <a16:creationId xmlns:a16="http://schemas.microsoft.com/office/drawing/2014/main" id="{714EA2FD-4C49-7F6F-F253-846626178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295400"/>
            <a:ext cx="37338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Aft>
                <a:spcPct val="50000"/>
              </a:spcAft>
            </a:pPr>
            <a:endParaRPr lang="en-US" altLang="en-US" sz="2000" i="1">
              <a:solidFill>
                <a:srgbClr val="FFEA47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A7AD66C-FA7F-3F60-EFFF-42D38A0AAD28}"/>
              </a:ext>
            </a:extLst>
          </p:cNvPr>
          <p:cNvSpPr/>
          <p:nvPr/>
        </p:nvSpPr>
        <p:spPr>
          <a:xfrm>
            <a:off x="63731" y="566678"/>
            <a:ext cx="9106706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Problem to Solve:</a:t>
            </a:r>
            <a:endParaRPr lang="en-US" sz="2000" dirty="0">
              <a:solidFill>
                <a:srgbClr val="00206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Currently know of one </a:t>
            </a:r>
            <a:r>
              <a:rPr lang="en-US" sz="2000" b="1" dirty="0">
                <a:solidFill>
                  <a:srgbClr val="002060"/>
                </a:solidFill>
              </a:rPr>
              <a:t>habitable planet, Earth </a:t>
            </a:r>
            <a:r>
              <a:rPr lang="en-US" sz="2000" dirty="0">
                <a:solidFill>
                  <a:srgbClr val="002060"/>
                </a:solidFill>
                <a:sym typeface="Wingdings" panose="05000000000000000000" pitchFamily="2" charset="2"/>
              </a:rPr>
              <a:t>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b="1" dirty="0">
                <a:solidFill>
                  <a:srgbClr val="002060"/>
                </a:solidFill>
              </a:rPr>
              <a:t>Could there be more?</a:t>
            </a:r>
          </a:p>
          <a:p>
            <a:pPr lvl="1"/>
            <a:endParaRPr lang="en-US" sz="500" b="1" dirty="0">
              <a:solidFill>
                <a:srgbClr val="00206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Rapid growth</a:t>
            </a:r>
            <a:r>
              <a:rPr lang="en-US" sz="2000" dirty="0">
                <a:solidFill>
                  <a:srgbClr val="002060"/>
                </a:solidFill>
              </a:rPr>
              <a:t> of exoplanet discoveries </a:t>
            </a:r>
            <a:r>
              <a:rPr lang="en-US" sz="2000" dirty="0">
                <a:solidFill>
                  <a:srgbClr val="002060"/>
                </a:solidFill>
                <a:sym typeface="Wingdings" panose="05000000000000000000" pitchFamily="2" charset="2"/>
              </a:rPr>
              <a:t></a:t>
            </a:r>
            <a:r>
              <a:rPr lang="en-US" sz="2000" dirty="0">
                <a:solidFill>
                  <a:srgbClr val="002060"/>
                </a:solidFill>
              </a:rPr>
              <a:t> created challenges in studying exoplanets:</a:t>
            </a:r>
            <a:endParaRPr lang="en-US" sz="500" dirty="0">
              <a:solidFill>
                <a:srgbClr val="002060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Outpaced our ability to </a:t>
            </a:r>
            <a:r>
              <a:rPr lang="en-US" sz="2000" b="1" dirty="0">
                <a:solidFill>
                  <a:srgbClr val="002060"/>
                </a:solidFill>
              </a:rPr>
              <a:t>efficiently characterize </a:t>
            </a:r>
            <a:r>
              <a:rPr lang="en-US" sz="2000" dirty="0">
                <a:solidFill>
                  <a:srgbClr val="002060"/>
                </a:solidFill>
              </a:rPr>
              <a:t>and</a:t>
            </a:r>
            <a:r>
              <a:rPr lang="en-US" sz="2000" b="1" dirty="0">
                <a:solidFill>
                  <a:srgbClr val="002060"/>
                </a:solidFill>
              </a:rPr>
              <a:t> assess habitability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Astronomical datasets are </a:t>
            </a:r>
            <a:r>
              <a:rPr lang="en-US" sz="2000" b="1" dirty="0">
                <a:solidFill>
                  <a:srgbClr val="002060"/>
                </a:solidFill>
              </a:rPr>
              <a:t>large-scale, high-dimensional, </a:t>
            </a:r>
            <a:r>
              <a:rPr lang="en-US" sz="2000" dirty="0">
                <a:solidFill>
                  <a:srgbClr val="002060"/>
                </a:solidFill>
              </a:rPr>
              <a:t>and</a:t>
            </a:r>
            <a:r>
              <a:rPr lang="en-US" sz="2000" b="1" dirty="0">
                <a:solidFill>
                  <a:srgbClr val="002060"/>
                </a:solidFill>
              </a:rPr>
              <a:t> incomplete</a:t>
            </a:r>
            <a:r>
              <a:rPr lang="en-US" sz="2000" dirty="0">
                <a:solidFill>
                  <a:srgbClr val="002060"/>
                </a:solidFill>
              </a:rPr>
              <a:t>, making manual analysis difficult</a:t>
            </a:r>
          </a:p>
          <a:p>
            <a:pPr lvl="2"/>
            <a:endParaRPr lang="en-US" sz="1100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Proposed Solution: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Apply a </a:t>
            </a:r>
            <a:r>
              <a:rPr lang="en-US" sz="2000" b="1" dirty="0">
                <a:solidFill>
                  <a:srgbClr val="002060"/>
                </a:solidFill>
              </a:rPr>
              <a:t>structured reproducible data analytics </a:t>
            </a:r>
            <a:r>
              <a:rPr lang="en-US" sz="2000" dirty="0">
                <a:solidFill>
                  <a:srgbClr val="002060"/>
                </a:solidFill>
              </a:rPr>
              <a:t>and </a:t>
            </a:r>
            <a:r>
              <a:rPr lang="en-US" sz="2000" b="1" dirty="0">
                <a:solidFill>
                  <a:srgbClr val="002060"/>
                </a:solidFill>
              </a:rPr>
              <a:t>machine learning framework</a:t>
            </a:r>
          </a:p>
          <a:p>
            <a:pPr lvl="1"/>
            <a:endParaRPr lang="en-US" sz="500" b="1" dirty="0">
              <a:solidFill>
                <a:srgbClr val="00206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Analyze exoplanet and stellar properties using </a:t>
            </a:r>
            <a:r>
              <a:rPr lang="en-US" sz="2000" b="1" dirty="0">
                <a:solidFill>
                  <a:srgbClr val="002060"/>
                </a:solidFill>
              </a:rPr>
              <a:t>NASA’s Exoplanet Archive</a:t>
            </a:r>
          </a:p>
          <a:p>
            <a:pPr lvl="1"/>
            <a:endParaRPr lang="en-US" sz="500" b="1" dirty="0">
              <a:solidFill>
                <a:srgbClr val="00206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Use predictive modeling and classification to: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Explore </a:t>
            </a:r>
            <a:r>
              <a:rPr lang="en-US" sz="2000" b="1" dirty="0">
                <a:solidFill>
                  <a:srgbClr val="002060"/>
                </a:solidFill>
              </a:rPr>
              <a:t>relationships between stellar </a:t>
            </a:r>
            <a:r>
              <a:rPr lang="en-US" sz="2000" dirty="0">
                <a:solidFill>
                  <a:srgbClr val="002060"/>
                </a:solidFill>
              </a:rPr>
              <a:t>and </a:t>
            </a:r>
            <a:r>
              <a:rPr lang="en-US" sz="2000" b="1" dirty="0">
                <a:solidFill>
                  <a:srgbClr val="002060"/>
                </a:solidFill>
              </a:rPr>
              <a:t>planetary properties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Identify </a:t>
            </a:r>
            <a:r>
              <a:rPr lang="en-US" sz="2000" b="1" dirty="0">
                <a:solidFill>
                  <a:srgbClr val="002060"/>
                </a:solidFill>
              </a:rPr>
              <a:t>natural groupings of exoplanets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Predict </a:t>
            </a:r>
            <a:r>
              <a:rPr lang="en-US" sz="2000" b="1" dirty="0">
                <a:solidFill>
                  <a:srgbClr val="002060"/>
                </a:solidFill>
              </a:rPr>
              <a:t>exoplanet habitability </a:t>
            </a:r>
            <a:r>
              <a:rPr lang="en-US" sz="2000" dirty="0">
                <a:solidFill>
                  <a:srgbClr val="002060"/>
                </a:solidFill>
              </a:rPr>
              <a:t>potential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Determine </a:t>
            </a:r>
            <a:r>
              <a:rPr lang="en-US" sz="2000" b="1" dirty="0">
                <a:solidFill>
                  <a:srgbClr val="002060"/>
                </a:solidFill>
              </a:rPr>
              <a:t>top 5 Earth-analog </a:t>
            </a:r>
            <a:r>
              <a:rPr lang="en-US" sz="2000" dirty="0">
                <a:solidFill>
                  <a:srgbClr val="002060"/>
                </a:solidFill>
              </a:rPr>
              <a:t>candidates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18561D4C-1D12-F0B5-AE2E-6A2370EDD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9" y="4921283"/>
            <a:ext cx="49740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 sz="2000" dirty="0">
              <a:solidFill>
                <a:srgbClr val="002060"/>
              </a:solidFill>
              <a:latin typeface="+mn-lt"/>
            </a:endParaRPr>
          </a:p>
          <a:p>
            <a:endParaRPr lang="en-US" altLang="en-US" sz="2000" dirty="0">
              <a:solidFill>
                <a:srgbClr val="00206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5DED5FDB-8F1E-CF22-5CA4-239EB9122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731" y="-110297"/>
            <a:ext cx="8363338" cy="768426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1946"/>
                </a:solidFill>
              </a:rPr>
              <a:t>Project Overview (Problem &amp; Proposed Solution)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91FE9D-B39C-6DF3-09F1-D963F8E02BF8}"/>
              </a:ext>
            </a:extLst>
          </p:cNvPr>
          <p:cNvSpPr/>
          <p:nvPr/>
        </p:nvSpPr>
        <p:spPr>
          <a:xfrm>
            <a:off x="0" y="6420961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6263D5-5F5F-766C-7260-EE34BFFB005E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1028" name="Picture 4" descr="Exoplanet may reveal secrets about the edge of habitability | Cornell  Chronicle">
            <a:extLst>
              <a:ext uri="{FF2B5EF4-FFF2-40B4-BE49-F238E27FC236}">
                <a16:creationId xmlns:a16="http://schemas.microsoft.com/office/drawing/2014/main" id="{7559A0A6-8D40-F3D4-F294-AF1EA6312C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04" b="89860" l="3246" r="98509">
                        <a14:foregroundMark x1="16491" y1="20749" x2="10000" y2="25585"/>
                        <a14:foregroundMark x1="10000" y1="25585" x2="6053" y2="31981"/>
                        <a14:foregroundMark x1="6053" y1="31981" x2="3421" y2="40562"/>
                        <a14:foregroundMark x1="3421" y1="40562" x2="9649" y2="71763"/>
                        <a14:foregroundMark x1="9649" y1="71763" x2="11667" y2="72231"/>
                        <a14:foregroundMark x1="10526" y1="26677" x2="3246" y2="38690"/>
                        <a14:foregroundMark x1="3246" y1="38690" x2="3246" y2="52106"/>
                        <a14:foregroundMark x1="3246" y1="52106" x2="5702" y2="62246"/>
                        <a14:foregroundMark x1="95526" y1="34477" x2="95560" y2="34625"/>
                        <a14:foregroundMark x1="79649" y1="17629" x2="81757" y2="17237"/>
                        <a14:foregroundMark x1="79645" y1="77985" x2="79468" y2="79186"/>
                        <a14:foregroundMark x1="79149" y1="80245" x2="69123" y2="73635"/>
                        <a14:foregroundMark x1="69123" y1="73635" x2="63684" y2="65055"/>
                        <a14:foregroundMark x1="63684" y1="65055" x2="60439" y2="54134"/>
                        <a14:foregroundMark x1="60439" y1="54134" x2="62018" y2="43214"/>
                        <a14:foregroundMark x1="62018" y1="43214" x2="71316" y2="23557"/>
                        <a14:foregroundMark x1="71316" y1="23557" x2="77281" y2="17785"/>
                        <a14:foregroundMark x1="77281" y1="17785" x2="81140" y2="19033"/>
                        <a14:backgroundMark x1="80904" y1="40115" x2="80621" y2="44851"/>
                        <a14:backgroundMark x1="81398" y1="79173" x2="82105" y2="82059"/>
                        <a14:backgroundMark x1="82105" y1="82059" x2="89561" y2="79407"/>
                        <a14:backgroundMark x1="89561" y1="79407" x2="96930" y2="69267"/>
                        <a14:backgroundMark x1="96930" y1="69267" x2="95351" y2="30889"/>
                        <a14:backgroundMark x1="95351" y1="30889" x2="84211" y2="20125"/>
                        <a14:backgroundMark x1="84201" y1="20252" x2="90965" y2="22777"/>
                        <a14:backgroundMark x1="90965" y1="22777" x2="97895" y2="36349"/>
                        <a14:backgroundMark x1="97895" y1="36349" x2="95526" y2="64431"/>
                        <a14:backgroundMark x1="95526" y1="64431" x2="87982" y2="22153"/>
                        <a14:backgroundMark x1="87982" y1="22153" x2="95088" y2="26989"/>
                        <a14:backgroundMark x1="95088" y1="26989" x2="97982" y2="34633"/>
                        <a14:backgroundMark x1="96404" y1="55070" x2="93947" y2="69267"/>
                        <a14:backgroundMark x1="93947" y1="69267" x2="95702" y2="51170"/>
                        <a14:backgroundMark x1="95702" y1="51170" x2="84737" y2="14509"/>
                        <a14:backgroundMark x1="84737" y1="14509" x2="93772" y2="35725"/>
                        <a14:backgroundMark x1="93772" y1="35725" x2="95877" y2="58034"/>
                        <a14:backgroundMark x1="95877" y1="58034" x2="94123" y2="65211"/>
                        <a14:backgroundMark x1="94035" y1="69735" x2="88772" y2="75663"/>
                        <a14:backgroundMark x1="88772" y1="75663" x2="90351" y2="71919"/>
                        <a14:backgroundMark x1="93246" y1="69111" x2="96667" y2="52106"/>
                        <a14:backgroundMark x1="96667" y1="52106" x2="93509" y2="71451"/>
                        <a14:backgroundMark x1="95439" y1="35881" x2="96316" y2="36817"/>
                        <a14:backgroundMark x1="82807" y1="17005" x2="82982" y2="17785"/>
                        <a14:backgroundMark x1="81667" y1="18565" x2="79825" y2="78003"/>
                        <a14:backgroundMark x1="79825" y1="78003" x2="89561" y2="72699"/>
                        <a14:backgroundMark x1="89561" y1="72699" x2="93860" y2="63963"/>
                        <a14:backgroundMark x1="93860" y1="63963" x2="96491" y2="54446"/>
                        <a14:backgroundMark x1="96491" y1="54446" x2="95263" y2="42122"/>
                        <a14:backgroundMark x1="95263" y1="42122" x2="91316" y2="29485"/>
                        <a14:backgroundMark x1="91316" y1="29485" x2="87193" y2="21997"/>
                        <a14:backgroundMark x1="87193" y1="21997" x2="82281" y2="19501"/>
                        <a14:backgroundMark x1="82982" y1="39002" x2="82368" y2="51638"/>
                        <a14:backgroundMark x1="82368" y1="51638" x2="84123" y2="49766"/>
                        <a14:backgroundMark x1="83246" y1="55538" x2="82807" y2="55070"/>
                        <a14:backgroundMark x1="84561" y1="37441" x2="84386" y2="50078"/>
                        <a14:backgroundMark x1="84386" y1="50078" x2="82807" y2="59750"/>
                        <a14:backgroundMark x1="82807" y1="59750" x2="82544" y2="54134"/>
                        <a14:backgroundMark x1="83684" y1="34789" x2="84035" y2="39002"/>
                        <a14:backgroundMark x1="83070" y1="56630" x2="82895" y2="60062"/>
                        <a14:backgroundMark x1="83684" y1="58502" x2="82719" y2="61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350"/>
          <a:stretch>
            <a:fillRect/>
          </a:stretch>
        </p:blipFill>
        <p:spPr bwMode="auto">
          <a:xfrm>
            <a:off x="6477000" y="4772353"/>
            <a:ext cx="2667000" cy="1906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697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9D8E4-7569-FD16-7D11-1F622AB07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89AB129-DB85-794C-2914-DD2AA4AEED9D}"/>
              </a:ext>
            </a:extLst>
          </p:cNvPr>
          <p:cNvSpPr/>
          <p:nvPr/>
        </p:nvSpPr>
        <p:spPr>
          <a:xfrm>
            <a:off x="6429567" y="522100"/>
            <a:ext cx="2648916" cy="1326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BE60F2B7-5AA3-1C79-CB30-F37F24EBA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1771"/>
            <a:ext cx="8229600" cy="457200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1946"/>
                </a:solidFill>
              </a:rPr>
              <a:t>Project Idea &amp; Scientific Motivation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59982FF-59FB-6F95-CAB6-F3D2D8EBB8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6678060"/>
              </p:ext>
            </p:extLst>
          </p:nvPr>
        </p:nvGraphicFramePr>
        <p:xfrm>
          <a:off x="65513" y="452534"/>
          <a:ext cx="6259087" cy="5968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B10F8CC6-358B-8B1F-D7D8-F0B9AC40316B}"/>
              </a:ext>
            </a:extLst>
          </p:cNvPr>
          <p:cNvSpPr/>
          <p:nvPr/>
        </p:nvSpPr>
        <p:spPr>
          <a:xfrm>
            <a:off x="0" y="6420961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EBA484-F82B-6C34-65A2-8DFBC25CE124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DEF869-26AB-4709-CAE9-35B6501E72C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931" r="2488" b="8448"/>
          <a:stretch>
            <a:fillRect/>
          </a:stretch>
        </p:blipFill>
        <p:spPr>
          <a:xfrm>
            <a:off x="6442010" y="2872042"/>
            <a:ext cx="2636476" cy="3505790"/>
          </a:xfrm>
          <a:prstGeom prst="rect">
            <a:avLst/>
          </a:prstGeom>
        </p:spPr>
      </p:pic>
      <p:pic>
        <p:nvPicPr>
          <p:cNvPr id="10" name="Picture 4" descr="undefined">
            <a:extLst>
              <a:ext uri="{FF2B5EF4-FFF2-40B4-BE49-F238E27FC236}">
                <a16:creationId xmlns:a16="http://schemas.microsoft.com/office/drawing/2014/main" id="{02D612FC-8F64-4E6F-ACDF-4844F2F84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542091"/>
            <a:ext cx="1286147" cy="1286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student\Desktop\Habitable.png">
            <a:extLst>
              <a:ext uri="{FF2B5EF4-FFF2-40B4-BE49-F238E27FC236}">
                <a16:creationId xmlns:a16="http://schemas.microsoft.com/office/drawing/2014/main" id="{B67CE5E2-018C-46FD-9551-12E1F1139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5" b="18055"/>
          <a:stretch>
            <a:fillRect/>
          </a:stretch>
        </p:blipFill>
        <p:spPr bwMode="auto">
          <a:xfrm>
            <a:off x="6442010" y="1891358"/>
            <a:ext cx="2648916" cy="91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462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F26F1-3AAB-BA73-5D71-0B5ADE9FE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0" name="Rectangle 6">
            <a:extLst>
              <a:ext uri="{FF2B5EF4-FFF2-40B4-BE49-F238E27FC236}">
                <a16:creationId xmlns:a16="http://schemas.microsoft.com/office/drawing/2014/main" id="{B88CCC81-EFE7-D47F-5C8D-25618291A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295400"/>
            <a:ext cx="37338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Aft>
                <a:spcPct val="50000"/>
              </a:spcAft>
            </a:pPr>
            <a:endParaRPr lang="en-US" altLang="en-US" sz="2000" i="1">
              <a:solidFill>
                <a:srgbClr val="FFEA47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25A4A7-1B41-96D8-40E3-16824E7B887B}"/>
              </a:ext>
            </a:extLst>
          </p:cNvPr>
          <p:cNvSpPr/>
          <p:nvPr/>
        </p:nvSpPr>
        <p:spPr>
          <a:xfrm>
            <a:off x="4589106" y="602903"/>
            <a:ext cx="4533151" cy="5770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Source: NASA exoplanet archive (open-source)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00" b="1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Contains 87 columns and 39,332 rows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00" b="1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Analytical challenges which require data cleaning and feature selection: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Duplicate rows for a single exoplanet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Redundant attributes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Missing data of important attributes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Typographical errors</a:t>
            </a:r>
          </a:p>
          <a:p>
            <a:pPr lvl="1"/>
            <a:endParaRPr lang="en-US" sz="400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Key planetary and stellar features: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Planet mass (In Earth mass)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Planet radius (In Earth radius)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Planet equilibrium temperature (In Kelvin)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Orbital period (In Earth Days)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Orbital semi-major axis (In Distance between Earth and Sun)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Stellar mass (In Sun mass)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Stellar radius (In Sun radius)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Stellar effective temperature (In Kelvin)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Spectral Type (Star Type + Luminosity)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BF9C6EE-DA60-D269-C7BA-0EBCE411A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9" y="4921283"/>
            <a:ext cx="49740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 sz="2000" dirty="0">
              <a:solidFill>
                <a:srgbClr val="002060"/>
              </a:solidFill>
              <a:latin typeface="+mn-lt"/>
            </a:endParaRPr>
          </a:p>
          <a:p>
            <a:endParaRPr lang="en-US" altLang="en-US" sz="2000" dirty="0">
              <a:solidFill>
                <a:srgbClr val="00206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5ECE691A-D6F6-D906-5050-C5E7CED83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2" y="-36859"/>
            <a:ext cx="8229600" cy="639762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1946"/>
                </a:solidFill>
              </a:rPr>
              <a:t>Dataset Background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37653C-0A3D-F79E-5B82-5B09FBF33D2B}"/>
              </a:ext>
            </a:extLst>
          </p:cNvPr>
          <p:cNvSpPr/>
          <p:nvPr/>
        </p:nvSpPr>
        <p:spPr>
          <a:xfrm>
            <a:off x="0" y="6420961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BB25F-EB78-3FCD-E918-44CF974AD2F3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4BEB9A-6536-45C9-980F-E9299E4D6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3" y="602903"/>
            <a:ext cx="4419600" cy="575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47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83A298F-5143-CE16-3275-FAA4704653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479"/>
          <a:stretch>
            <a:fillRect/>
          </a:stretch>
        </p:blipFill>
        <p:spPr>
          <a:xfrm>
            <a:off x="6146366" y="3902852"/>
            <a:ext cx="2997634" cy="2402104"/>
          </a:xfrm>
          <a:prstGeom prst="rect">
            <a:avLst/>
          </a:prstGeom>
        </p:spPr>
      </p:pic>
      <p:sp>
        <p:nvSpPr>
          <p:cNvPr id="21510" name="Rectangle 6"/>
          <p:cNvSpPr>
            <a:spLocks noChangeArrowheads="1"/>
          </p:cNvSpPr>
          <p:nvPr/>
        </p:nvSpPr>
        <p:spPr bwMode="auto">
          <a:xfrm>
            <a:off x="4724400" y="1295400"/>
            <a:ext cx="37338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Aft>
                <a:spcPct val="50000"/>
              </a:spcAft>
            </a:pPr>
            <a:endParaRPr lang="en-US" altLang="en-US" sz="2000" i="1">
              <a:solidFill>
                <a:srgbClr val="FFEA47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1555" y="457200"/>
            <a:ext cx="9106706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b="1" dirty="0">
                <a:solidFill>
                  <a:srgbClr val="002060"/>
                </a:solidFill>
              </a:rPr>
              <a:t>Machine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u="sng" dirty="0">
                <a:solidFill>
                  <a:srgbClr val="002060"/>
                </a:solidFill>
              </a:rPr>
              <a:t>Unsupervised Learning: K-Means Clustering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Identifies natural groupings </a:t>
            </a:r>
            <a:r>
              <a:rPr lang="en-US" sz="1700" dirty="0">
                <a:solidFill>
                  <a:srgbClr val="002060"/>
                </a:solidFill>
              </a:rPr>
              <a:t>of exoplanets using planetary and stellar features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Partitions</a:t>
            </a:r>
            <a:r>
              <a:rPr lang="en-US" sz="1700" dirty="0">
                <a:solidFill>
                  <a:srgbClr val="002060"/>
                </a:solidFill>
              </a:rPr>
              <a:t> exoplanets into </a:t>
            </a:r>
            <a:r>
              <a:rPr lang="en-US" sz="1700" b="1" dirty="0">
                <a:solidFill>
                  <a:srgbClr val="002060"/>
                </a:solidFill>
              </a:rPr>
              <a:t>k clusters </a:t>
            </a:r>
            <a:r>
              <a:rPr lang="en-US" sz="1700" dirty="0">
                <a:solidFill>
                  <a:srgbClr val="002060"/>
                </a:solidFill>
              </a:rPr>
              <a:t>in standardized feature space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Minimizes Euclidean distance </a:t>
            </a:r>
            <a:r>
              <a:rPr lang="en-US" sz="1700" dirty="0">
                <a:solidFill>
                  <a:srgbClr val="002060"/>
                </a:solidFill>
              </a:rPr>
              <a:t>between </a:t>
            </a:r>
            <a:r>
              <a:rPr lang="en-US" sz="1700" b="1" dirty="0">
                <a:solidFill>
                  <a:srgbClr val="002060"/>
                </a:solidFill>
              </a:rPr>
              <a:t>similar exoplanets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Enables discovery of </a:t>
            </a:r>
            <a:r>
              <a:rPr lang="en-US" sz="1700" b="1" dirty="0">
                <a:solidFill>
                  <a:srgbClr val="002060"/>
                </a:solidFill>
              </a:rPr>
              <a:t>Earth-analog candidates </a:t>
            </a:r>
            <a:r>
              <a:rPr lang="en-US" sz="1700" dirty="0">
                <a:solidFill>
                  <a:srgbClr val="002060"/>
                </a:solidFill>
              </a:rPr>
              <a:t>without predefined habitability labels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u="sng" dirty="0">
                <a:solidFill>
                  <a:srgbClr val="002060"/>
                </a:solidFill>
              </a:rPr>
              <a:t>Supervised Learning: Random Forest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Predicts exoplanet habitability likelihood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Robust to </a:t>
            </a:r>
            <a:r>
              <a:rPr lang="en-US" sz="1700" b="1" dirty="0">
                <a:solidFill>
                  <a:srgbClr val="002060"/>
                </a:solidFill>
              </a:rPr>
              <a:t>missing data</a:t>
            </a:r>
            <a:r>
              <a:rPr lang="en-US" sz="1700" dirty="0">
                <a:solidFill>
                  <a:srgbClr val="002060"/>
                </a:solidFill>
              </a:rPr>
              <a:t>,</a:t>
            </a:r>
            <a:r>
              <a:rPr lang="en-US" sz="1700" b="1" dirty="0">
                <a:solidFill>
                  <a:srgbClr val="002060"/>
                </a:solidFill>
              </a:rPr>
              <a:t> nonlinear relationships</a:t>
            </a:r>
            <a:r>
              <a:rPr lang="en-US" sz="1700" dirty="0">
                <a:solidFill>
                  <a:srgbClr val="002060"/>
                </a:solidFill>
              </a:rPr>
              <a:t>, and </a:t>
            </a:r>
            <a:r>
              <a:rPr lang="en-US" sz="1700" b="1" dirty="0">
                <a:solidFill>
                  <a:srgbClr val="002060"/>
                </a:solidFill>
              </a:rPr>
              <a:t>high-dimensional</a:t>
            </a:r>
            <a:r>
              <a:rPr lang="en-US" sz="1700" dirty="0">
                <a:solidFill>
                  <a:srgbClr val="002060"/>
                </a:solidFill>
              </a:rPr>
              <a:t> </a:t>
            </a:r>
            <a:r>
              <a:rPr lang="en-US" sz="1700" b="1" dirty="0">
                <a:solidFill>
                  <a:srgbClr val="002060"/>
                </a:solidFill>
              </a:rPr>
              <a:t>features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Uses an ensemble of decision trees trained on bootstrapped samples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Provides </a:t>
            </a:r>
            <a:r>
              <a:rPr lang="en-US" sz="1700" b="1" dirty="0">
                <a:solidFill>
                  <a:srgbClr val="002060"/>
                </a:solidFill>
              </a:rPr>
              <a:t>feature importance</a:t>
            </a:r>
            <a:r>
              <a:rPr lang="en-US" sz="1700" dirty="0">
                <a:solidFill>
                  <a:srgbClr val="002060"/>
                </a:solidFill>
              </a:rPr>
              <a:t> to interpret astrophysical significance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u="sng" dirty="0">
                <a:solidFill>
                  <a:srgbClr val="002060"/>
                </a:solidFill>
              </a:rPr>
              <a:t>Supervised Learning: Gradient Boosted Decision Trees (GBDT)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Improves predictive accuracy </a:t>
            </a:r>
            <a:r>
              <a:rPr lang="en-US" sz="1700" dirty="0">
                <a:solidFill>
                  <a:srgbClr val="002060"/>
                </a:solidFill>
              </a:rPr>
              <a:t>of Random Forest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Sequentially builds trees </a:t>
            </a:r>
            <a:r>
              <a:rPr lang="en-US" sz="1700" b="1" dirty="0">
                <a:solidFill>
                  <a:srgbClr val="002060"/>
                </a:solidFill>
              </a:rPr>
              <a:t>to correct previous classification errors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Optimizes a loss function </a:t>
            </a:r>
            <a:r>
              <a:rPr lang="en-US" sz="1700" dirty="0">
                <a:solidFill>
                  <a:srgbClr val="002060"/>
                </a:solidFill>
              </a:rPr>
              <a:t>for habitability classification or scoring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Ranks Earth-like exoplanets based on habitability potential</a:t>
            </a:r>
          </a:p>
          <a:p>
            <a:r>
              <a:rPr lang="en-US" sz="1700" b="1" dirty="0">
                <a:solidFill>
                  <a:srgbClr val="002060"/>
                </a:solidFill>
              </a:rPr>
              <a:t>Tools: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u="sng" dirty="0">
                <a:solidFill>
                  <a:srgbClr val="002060"/>
                </a:solidFill>
              </a:rPr>
              <a:t>Programming Language: </a:t>
            </a:r>
            <a:r>
              <a:rPr lang="en-US" sz="1700" b="1" u="sng" dirty="0">
                <a:solidFill>
                  <a:srgbClr val="002060"/>
                </a:solidFill>
              </a:rPr>
              <a:t>Python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Data Handling and Preprocessing</a:t>
            </a:r>
            <a:r>
              <a:rPr lang="en-US" sz="1700" dirty="0">
                <a:solidFill>
                  <a:srgbClr val="002060"/>
                </a:solidFill>
              </a:rPr>
              <a:t>: Pandas and NumPy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Machine Learning and Modeling</a:t>
            </a:r>
            <a:r>
              <a:rPr lang="en-US" sz="1700" dirty="0">
                <a:solidFill>
                  <a:srgbClr val="002060"/>
                </a:solidFill>
              </a:rPr>
              <a:t>: Scikit-learn and Tensorflow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Data Visualizations</a:t>
            </a:r>
            <a:r>
              <a:rPr lang="en-US" sz="1700" dirty="0">
                <a:solidFill>
                  <a:srgbClr val="002060"/>
                </a:solidFill>
              </a:rPr>
              <a:t>: Matplotlib.pyplot and Seaborn </a:t>
            </a:r>
            <a:endParaRPr lang="en-US" sz="1700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u="sng" dirty="0">
                <a:solidFill>
                  <a:srgbClr val="002060"/>
                </a:solidFill>
              </a:rPr>
              <a:t>Environment: </a:t>
            </a:r>
            <a:r>
              <a:rPr lang="en-US" sz="1700" b="1" u="sng" dirty="0">
                <a:solidFill>
                  <a:srgbClr val="002060"/>
                </a:solidFill>
              </a:rPr>
              <a:t>Jupyter Notebook</a:t>
            </a: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38849" y="4921283"/>
            <a:ext cx="49740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 sz="2000" dirty="0">
              <a:solidFill>
                <a:srgbClr val="002060"/>
              </a:solidFill>
              <a:latin typeface="+mn-lt"/>
            </a:endParaRPr>
          </a:p>
          <a:p>
            <a:endParaRPr lang="en-US" altLang="en-US" sz="2000" dirty="0">
              <a:solidFill>
                <a:srgbClr val="00206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8617B61C-4C4D-DFD9-ED67-C9A20752C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2" y="-36859"/>
            <a:ext cx="8229600" cy="639762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1946"/>
                </a:solidFill>
              </a:rPr>
              <a:t>Modeling Approach and Tools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4F7671-EB00-6C70-ACA3-6248D7A7AF22}"/>
              </a:ext>
            </a:extLst>
          </p:cNvPr>
          <p:cNvSpPr/>
          <p:nvPr/>
        </p:nvSpPr>
        <p:spPr>
          <a:xfrm>
            <a:off x="0" y="6420961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C01B8B-C533-3F14-6B5C-DA5C17D7D3C7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30350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0A6E7-20C8-3B37-F925-44D8A5106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0" name="Rectangle 6">
            <a:extLst>
              <a:ext uri="{FF2B5EF4-FFF2-40B4-BE49-F238E27FC236}">
                <a16:creationId xmlns:a16="http://schemas.microsoft.com/office/drawing/2014/main" id="{C8294C0A-DA8C-8837-FB0C-6D08643C8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295400"/>
            <a:ext cx="37338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Aft>
                <a:spcPct val="50000"/>
              </a:spcAft>
            </a:pPr>
            <a:endParaRPr lang="en-US" altLang="en-US" sz="2000" i="1">
              <a:solidFill>
                <a:srgbClr val="FFEA47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69D65569-D7E3-6BB8-99BD-4122F5698C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9" y="4921283"/>
            <a:ext cx="49740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 sz="2000" dirty="0">
              <a:solidFill>
                <a:srgbClr val="002060"/>
              </a:solidFill>
              <a:latin typeface="+mn-lt"/>
            </a:endParaRPr>
          </a:p>
          <a:p>
            <a:endParaRPr lang="en-US" altLang="en-US" sz="2000" dirty="0">
              <a:solidFill>
                <a:srgbClr val="00206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308B268A-8E5F-9C9B-4249-4B6D8BCBB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2" y="-36859"/>
            <a:ext cx="8229600" cy="639762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rgbClr val="001946"/>
                </a:solidFill>
              </a:rPr>
              <a:t>Conclusion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C9A573-EB52-E9A5-8368-1D2D969A32FC}"/>
              </a:ext>
            </a:extLst>
          </p:cNvPr>
          <p:cNvSpPr/>
          <p:nvPr/>
        </p:nvSpPr>
        <p:spPr>
          <a:xfrm>
            <a:off x="0" y="6420961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509CD2-09B5-3D5F-BF72-E913EE523814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6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F67AFBE-D8F8-AE73-7BA9-63A7F61278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2269532"/>
              </p:ext>
            </p:extLst>
          </p:nvPr>
        </p:nvGraphicFramePr>
        <p:xfrm>
          <a:off x="152400" y="457200"/>
          <a:ext cx="8839200" cy="54930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14983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776B9C-0C82-5190-5C19-53558FAAD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2255894"/>
            <a:ext cx="6705600" cy="1752600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Thank you!</a:t>
            </a:r>
            <a:br>
              <a:rPr lang="en-US" sz="5400" b="1" dirty="0">
                <a:solidFill>
                  <a:schemeClr val="bg1"/>
                </a:solidFill>
              </a:rPr>
            </a:br>
            <a:r>
              <a:rPr lang="en-US" sz="5400" b="1" dirty="0">
                <a:solidFill>
                  <a:schemeClr val="bg1"/>
                </a:solidFill>
              </a:rPr>
              <a:t>Questions?</a:t>
            </a:r>
            <a:endParaRPr lang="en-US" sz="4800" b="1" dirty="0">
              <a:solidFill>
                <a:srgbClr val="7030A0"/>
              </a:solidFill>
            </a:endParaRPr>
          </a:p>
        </p:txBody>
      </p:sp>
      <p:pic>
        <p:nvPicPr>
          <p:cNvPr id="3" name="Picture 2" descr="G:\KEPLER DATA ANALYSIS-BU\BU LOGO\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8" y="4191000"/>
            <a:ext cx="1524000" cy="207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FA0EA8-7D03-DDDC-6342-AFCAE3C2BB25}"/>
              </a:ext>
            </a:extLst>
          </p:cNvPr>
          <p:cNvSpPr/>
          <p:nvPr/>
        </p:nvSpPr>
        <p:spPr>
          <a:xfrm>
            <a:off x="0" y="6444152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F56F10-3287-F226-C9F0-736143EAA1B9}"/>
              </a:ext>
            </a:extLst>
          </p:cNvPr>
          <p:cNvSpPr txBox="1"/>
          <p:nvPr/>
        </p:nvSpPr>
        <p:spPr>
          <a:xfrm>
            <a:off x="8686800" y="6519446"/>
            <a:ext cx="457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287895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3785</TotalTime>
  <Words>619</Words>
  <Application>Microsoft Office PowerPoint</Application>
  <PresentationFormat>On-screen Show (4:3)</PresentationFormat>
  <Paragraphs>108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Times</vt:lpstr>
      <vt:lpstr>Trebuchet MS</vt:lpstr>
      <vt:lpstr>Wingdings</vt:lpstr>
      <vt:lpstr>Office Theme</vt:lpstr>
      <vt:lpstr>Predicting Exoplanet Habitability from NASA using Machine Learning and Data Analysis</vt:lpstr>
      <vt:lpstr>Project Overview (Problem &amp; Proposed Solution)</vt:lpstr>
      <vt:lpstr>Project Idea &amp; Scientific Motivation</vt:lpstr>
      <vt:lpstr>Dataset Background</vt:lpstr>
      <vt:lpstr>Modeling Approach and Tools</vt:lpstr>
      <vt:lpstr>Conclusion</vt:lpstr>
      <vt:lpstr>Thank you!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Research Project: Search for Earth-Like Exoplanets Using Data Analytics</dc:title>
  <dc:creator>Akhtar Mahmood</dc:creator>
  <cp:lastModifiedBy>Samia Z. Mahmood</cp:lastModifiedBy>
  <cp:revision>360</cp:revision>
  <dcterms:created xsi:type="dcterms:W3CDTF">2024-10-25T03:38:58Z</dcterms:created>
  <dcterms:modified xsi:type="dcterms:W3CDTF">2026-01-20T00:34:12Z</dcterms:modified>
</cp:coreProperties>
</file>